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6" r:id="rId5"/>
    <p:sldMasterId id="2147483719" r:id="rId6"/>
  </p:sldMasterIdLst>
  <p:notesMasterIdLst>
    <p:notesMasterId r:id="rId38"/>
  </p:notesMasterIdLst>
  <p:handoutMasterIdLst>
    <p:handoutMasterId r:id="rId39"/>
  </p:handoutMasterIdLst>
  <p:sldIdLst>
    <p:sldId id="256" r:id="rId7"/>
    <p:sldId id="376" r:id="rId8"/>
    <p:sldId id="377" r:id="rId9"/>
    <p:sldId id="378" r:id="rId10"/>
    <p:sldId id="261" r:id="rId11"/>
    <p:sldId id="287" r:id="rId12"/>
    <p:sldId id="260" r:id="rId13"/>
    <p:sldId id="257" r:id="rId14"/>
    <p:sldId id="263" r:id="rId15"/>
    <p:sldId id="259" r:id="rId16"/>
    <p:sldId id="262" r:id="rId17"/>
    <p:sldId id="265" r:id="rId18"/>
    <p:sldId id="267" r:id="rId19"/>
    <p:sldId id="269" r:id="rId20"/>
    <p:sldId id="370" r:id="rId21"/>
    <p:sldId id="289" r:id="rId22"/>
    <p:sldId id="372" r:id="rId23"/>
    <p:sldId id="273" r:id="rId24"/>
    <p:sldId id="373" r:id="rId25"/>
    <p:sldId id="290" r:id="rId26"/>
    <p:sldId id="282" r:id="rId27"/>
    <p:sldId id="288" r:id="rId28"/>
    <p:sldId id="374" r:id="rId29"/>
    <p:sldId id="375" r:id="rId30"/>
    <p:sldId id="291" r:id="rId31"/>
    <p:sldId id="292" r:id="rId32"/>
    <p:sldId id="276" r:id="rId33"/>
    <p:sldId id="371" r:id="rId34"/>
    <p:sldId id="369" r:id="rId35"/>
    <p:sldId id="285" r:id="rId36"/>
    <p:sldId id="277" r:id="rId3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BDB9"/>
    <a:srgbClr val="2BBDB9"/>
    <a:srgbClr val="5A0058"/>
    <a:srgbClr val="480E55"/>
    <a:srgbClr val="D8D9D9"/>
    <a:srgbClr val="E84716"/>
    <a:srgbClr val="FDF4E9"/>
    <a:srgbClr val="DED3E2"/>
    <a:srgbClr val="8A5D8C"/>
    <a:srgbClr val="B9A0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F1DDDD-6286-49D3-B943-66024A4EBA5D}" v="6" dt="2023-02-14T13:07:58.275"/>
    <p1510:client id="{CA9EED6F-30F7-4AA9-BB86-BC0DCABDEEFC}" v="1" dt="2023-02-14T14:55:49.511"/>
    <p1510:client id="{D6C310B4-7937-479D-A516-B687EFF9B165}" v="9" dt="2023-02-15T06:17:28.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871" autoAdjust="0"/>
  </p:normalViewPr>
  <p:slideViewPr>
    <p:cSldViewPr snapToGrid="0">
      <p:cViewPr varScale="1">
        <p:scale>
          <a:sx n="71" d="100"/>
          <a:sy n="71" d="100"/>
        </p:scale>
        <p:origin x="2076"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ne Alstad Hanto" userId="7b8f00ad-c943-425e-b77d-f4f9f2b8c9c6" providerId="ADAL" clId="{E797D465-02ED-4A5A-9729-BE72650F68C4}"/>
    <pc:docChg chg="modSld">
      <pc:chgData name="Åsne Alstad Hanto" userId="7b8f00ad-c943-425e-b77d-f4f9f2b8c9c6" providerId="ADAL" clId="{E797D465-02ED-4A5A-9729-BE72650F68C4}" dt="2023-01-16T09:02:05.344" v="29" actId="20577"/>
      <pc:docMkLst>
        <pc:docMk/>
      </pc:docMkLst>
      <pc:sldChg chg="addSp modSp mod">
        <pc:chgData name="Åsne Alstad Hanto" userId="7b8f00ad-c943-425e-b77d-f4f9f2b8c9c6" providerId="ADAL" clId="{E797D465-02ED-4A5A-9729-BE72650F68C4}" dt="2023-01-16T09:02:05.344" v="29" actId="20577"/>
        <pc:sldMkLst>
          <pc:docMk/>
          <pc:sldMk cId="3191134213" sldId="287"/>
        </pc:sldMkLst>
        <pc:spChg chg="add mod">
          <ac:chgData name="Åsne Alstad Hanto" userId="7b8f00ad-c943-425e-b77d-f4f9f2b8c9c6" providerId="ADAL" clId="{E797D465-02ED-4A5A-9729-BE72650F68C4}" dt="2023-01-16T09:02:05.344" v="29" actId="20577"/>
          <ac:spMkLst>
            <pc:docMk/>
            <pc:sldMk cId="3191134213" sldId="287"/>
            <ac:spMk id="2" creationId="{95625358-5023-C472-3B29-E18B39F878A1}"/>
          </ac:spMkLst>
        </pc:spChg>
      </pc:sldChg>
    </pc:docChg>
  </pc:docChgLst>
  <pc:docChgLst>
    <pc:chgData name="Kari Winger Oftebro" userId="S::kari.winger.oftebro@nca.no::4d7e8b3e-9fda-48b5-b5b3-a7ba11a8e88d" providerId="AD" clId="Web-{6778E592-FEFE-CFA7-89E0-31C348DDDB3A}"/>
    <pc:docChg chg="modSld">
      <pc:chgData name="Kari Winger Oftebro" userId="S::kari.winger.oftebro@nca.no::4d7e8b3e-9fda-48b5-b5b3-a7ba11a8e88d" providerId="AD" clId="Web-{6778E592-FEFE-CFA7-89E0-31C348DDDB3A}" dt="2023-01-17T11:00:04.560" v="2"/>
      <pc:docMkLst>
        <pc:docMk/>
      </pc:docMkLst>
      <pc:sldChg chg="modNotes">
        <pc:chgData name="Kari Winger Oftebro" userId="S::kari.winger.oftebro@nca.no::4d7e8b3e-9fda-48b5-b5b3-a7ba11a8e88d" providerId="AD" clId="Web-{6778E592-FEFE-CFA7-89E0-31C348DDDB3A}" dt="2023-01-17T11:00:04.560" v="2"/>
        <pc:sldMkLst>
          <pc:docMk/>
          <pc:sldMk cId="3191134213" sldId="287"/>
        </pc:sldMkLst>
      </pc:sldChg>
    </pc:docChg>
  </pc:docChgLst>
  <pc:docChgLst>
    <pc:chgData name="Åsne Alstad Hanto" userId="S::asne.alstad.hanto@nca.no::7b8f00ad-c943-425e-b77d-f4f9f2b8c9c6" providerId="AD" clId="Web-{73DB8A42-D8E5-41C2-8024-58A5551E16AD}"/>
    <pc:docChg chg="modSld">
      <pc:chgData name="Åsne Alstad Hanto" userId="S::asne.alstad.hanto@nca.no::7b8f00ad-c943-425e-b77d-f4f9f2b8c9c6" providerId="AD" clId="Web-{73DB8A42-D8E5-41C2-8024-58A5551E16AD}" dt="2023-01-23T09:57:43.832" v="1" actId="20577"/>
      <pc:docMkLst>
        <pc:docMk/>
      </pc:docMkLst>
      <pc:sldChg chg="modSp">
        <pc:chgData name="Åsne Alstad Hanto" userId="S::asne.alstad.hanto@nca.no::7b8f00ad-c943-425e-b77d-f4f9f2b8c9c6" providerId="AD" clId="Web-{73DB8A42-D8E5-41C2-8024-58A5551E16AD}" dt="2023-01-23T09:57:43.832" v="1" actId="20577"/>
        <pc:sldMkLst>
          <pc:docMk/>
          <pc:sldMk cId="1326183105" sldId="267"/>
        </pc:sldMkLst>
        <pc:spChg chg="mod">
          <ac:chgData name="Åsne Alstad Hanto" userId="S::asne.alstad.hanto@nca.no::7b8f00ad-c943-425e-b77d-f4f9f2b8c9c6" providerId="AD" clId="Web-{73DB8A42-D8E5-41C2-8024-58A5551E16AD}" dt="2023-01-23T09:57:43.832" v="1" actId="20577"/>
          <ac:spMkLst>
            <pc:docMk/>
            <pc:sldMk cId="1326183105" sldId="267"/>
            <ac:spMk id="27" creationId="{D79723F0-0BB4-05B9-2758-774096510872}"/>
          </ac:spMkLst>
        </pc:spChg>
      </pc:sldChg>
    </pc:docChg>
  </pc:docChgLst>
  <pc:docChgLst>
    <pc:chgData name="Åsne Alstad Hanto" userId="S::asne.alstad.hanto@nca.no::7b8f00ad-c943-425e-b77d-f4f9f2b8c9c6" providerId="AD" clId="Web-{9B3D5E45-84D8-43A4-94C8-721DD90AE1DD}"/>
    <pc:docChg chg="modSld">
      <pc:chgData name="Åsne Alstad Hanto" userId="S::asne.alstad.hanto@nca.no::7b8f00ad-c943-425e-b77d-f4f9f2b8c9c6" providerId="AD" clId="Web-{9B3D5E45-84D8-43A4-94C8-721DD90AE1DD}" dt="2023-01-16T14:07:10.548" v="3"/>
      <pc:docMkLst>
        <pc:docMk/>
      </pc:docMkLst>
      <pc:sldChg chg="modNotes">
        <pc:chgData name="Åsne Alstad Hanto" userId="S::asne.alstad.hanto@nca.no::7b8f00ad-c943-425e-b77d-f4f9f2b8c9c6" providerId="AD" clId="Web-{9B3D5E45-84D8-43A4-94C8-721DD90AE1DD}" dt="2023-01-16T14:07:10.548" v="3"/>
        <pc:sldMkLst>
          <pc:docMk/>
          <pc:sldMk cId="3770187672" sldId="269"/>
        </pc:sldMkLst>
      </pc:sldChg>
    </pc:docChg>
  </pc:docChgLst>
  <pc:docChgLst>
    <pc:chgData name="Siv Bonde" userId="S::siv.bonde@nca.no::4bf14803-7a71-471f-aa38-38834db47ec1" providerId="AD" clId="Web-{CA9EED6F-30F7-4AA9-BB86-BC0DCABDEEFC}"/>
    <pc:docChg chg="modSld">
      <pc:chgData name="Siv Bonde" userId="S::siv.bonde@nca.no::4bf14803-7a71-471f-aa38-38834db47ec1" providerId="AD" clId="Web-{CA9EED6F-30F7-4AA9-BB86-BC0DCABDEEFC}" dt="2023-02-14T14:55:57.120" v="1"/>
      <pc:docMkLst>
        <pc:docMk/>
      </pc:docMkLst>
      <pc:sldChg chg="modNotes">
        <pc:chgData name="Siv Bonde" userId="S::siv.bonde@nca.no::4bf14803-7a71-471f-aa38-38834db47ec1" providerId="AD" clId="Web-{CA9EED6F-30F7-4AA9-BB86-BC0DCABDEEFC}" dt="2023-02-14T14:55:57.120" v="1"/>
        <pc:sldMkLst>
          <pc:docMk/>
          <pc:sldMk cId="3111186293" sldId="378"/>
        </pc:sldMkLst>
      </pc:sldChg>
    </pc:docChg>
  </pc:docChgLst>
  <pc:docChgLst>
    <pc:chgData name="Åsne Alstad Hanto" userId="S::asne.alstad.hanto@nca.no::7b8f00ad-c943-425e-b77d-f4f9f2b8c9c6" providerId="AD" clId="Web-{D6C310B4-7937-479D-A516-B687EFF9B165}"/>
    <pc:docChg chg="modSld">
      <pc:chgData name="Åsne Alstad Hanto" userId="S::asne.alstad.hanto@nca.no::7b8f00ad-c943-425e-b77d-f4f9f2b8c9c6" providerId="AD" clId="Web-{D6C310B4-7937-479D-A516-B687EFF9B165}" dt="2023-02-15T06:17:28.489" v="8"/>
      <pc:docMkLst>
        <pc:docMk/>
      </pc:docMkLst>
      <pc:sldChg chg="modTransition">
        <pc:chgData name="Åsne Alstad Hanto" userId="S::asne.alstad.hanto@nca.no::7b8f00ad-c943-425e-b77d-f4f9f2b8c9c6" providerId="AD" clId="Web-{D6C310B4-7937-479D-A516-B687EFF9B165}" dt="2023-02-15T06:17:28.489" v="8"/>
        <pc:sldMkLst>
          <pc:docMk/>
          <pc:sldMk cId="1237629058" sldId="376"/>
        </pc:sldMkLst>
      </pc:sldChg>
      <pc:sldChg chg="modTransition">
        <pc:chgData name="Åsne Alstad Hanto" userId="S::asne.alstad.hanto@nca.no::7b8f00ad-c943-425e-b77d-f4f9f2b8c9c6" providerId="AD" clId="Web-{D6C310B4-7937-479D-A516-B687EFF9B165}" dt="2023-02-15T06:17:28.489" v="6"/>
        <pc:sldMkLst>
          <pc:docMk/>
          <pc:sldMk cId="2088678574" sldId="377"/>
        </pc:sldMkLst>
      </pc:sldChg>
      <pc:sldChg chg="modTransition">
        <pc:chgData name="Åsne Alstad Hanto" userId="S::asne.alstad.hanto@nca.no::7b8f00ad-c943-425e-b77d-f4f9f2b8c9c6" providerId="AD" clId="Web-{D6C310B4-7937-479D-A516-B687EFF9B165}" dt="2023-02-15T06:17:28.489" v="7"/>
        <pc:sldMkLst>
          <pc:docMk/>
          <pc:sldMk cId="3111186293" sldId="378"/>
        </pc:sldMkLst>
      </pc:sldChg>
    </pc:docChg>
  </pc:docChgLst>
  <pc:docChgLst>
    <pc:chgData name="Siv Bonde" userId="S::siv.bonde@nca.no::4bf14803-7a71-471f-aa38-38834db47ec1" providerId="AD" clId="Web-{C580028C-3842-43D7-9FE8-2130E6A64E2B}"/>
    <pc:docChg chg="modSld">
      <pc:chgData name="Siv Bonde" userId="S::siv.bonde@nca.no::4bf14803-7a71-471f-aa38-38834db47ec1" providerId="AD" clId="Web-{C580028C-3842-43D7-9FE8-2130E6A64E2B}" dt="2023-02-14T13:15:02.479" v="416"/>
      <pc:docMkLst>
        <pc:docMk/>
      </pc:docMkLst>
      <pc:sldChg chg="modNotes">
        <pc:chgData name="Siv Bonde" userId="S::siv.bonde@nca.no::4bf14803-7a71-471f-aa38-38834db47ec1" providerId="AD" clId="Web-{C580028C-3842-43D7-9FE8-2130E6A64E2B}" dt="2023-02-14T13:08:06.067" v="6"/>
        <pc:sldMkLst>
          <pc:docMk/>
          <pc:sldMk cId="1237629058" sldId="376"/>
        </pc:sldMkLst>
      </pc:sldChg>
      <pc:sldChg chg="modNotes">
        <pc:chgData name="Siv Bonde" userId="S::siv.bonde@nca.no::4bf14803-7a71-471f-aa38-38834db47ec1" providerId="AD" clId="Web-{C580028C-3842-43D7-9FE8-2130E6A64E2B}" dt="2023-02-14T13:15:02.479" v="416"/>
        <pc:sldMkLst>
          <pc:docMk/>
          <pc:sldMk cId="3111186293" sldId="378"/>
        </pc:sldMkLst>
      </pc:sldChg>
    </pc:docChg>
  </pc:docChgLst>
  <pc:docChgLst>
    <pc:chgData name="Kari Winger Oftebro" userId="4d7e8b3e-9fda-48b5-b5b3-a7ba11a8e88d" providerId="ADAL" clId="{69F1DDDD-6286-49D3-B943-66024A4EBA5D}"/>
    <pc:docChg chg="undo custSel addSld modSld">
      <pc:chgData name="Kari Winger Oftebro" userId="4d7e8b3e-9fda-48b5-b5b3-a7ba11a8e88d" providerId="ADAL" clId="{69F1DDDD-6286-49D3-B943-66024A4EBA5D}" dt="2023-02-14T14:37:12.597" v="806" actId="20577"/>
      <pc:docMkLst>
        <pc:docMk/>
      </pc:docMkLst>
      <pc:sldChg chg="modNotesTx">
        <pc:chgData name="Kari Winger Oftebro" userId="4d7e8b3e-9fda-48b5-b5b3-a7ba11a8e88d" providerId="ADAL" clId="{69F1DDDD-6286-49D3-B943-66024A4EBA5D}" dt="2023-02-14T09:58:03.694" v="606" actId="20577"/>
        <pc:sldMkLst>
          <pc:docMk/>
          <pc:sldMk cId="1226310830" sldId="256"/>
        </pc:sldMkLst>
      </pc:sldChg>
      <pc:sldChg chg="addSp delSp modSp new mod modNotesTx">
        <pc:chgData name="Kari Winger Oftebro" userId="4d7e8b3e-9fda-48b5-b5b3-a7ba11a8e88d" providerId="ADAL" clId="{69F1DDDD-6286-49D3-B943-66024A4EBA5D}" dt="2023-02-14T10:41:13.204" v="696" actId="20577"/>
        <pc:sldMkLst>
          <pc:docMk/>
          <pc:sldMk cId="1237629058" sldId="376"/>
        </pc:sldMkLst>
        <pc:spChg chg="del">
          <ac:chgData name="Kari Winger Oftebro" userId="4d7e8b3e-9fda-48b5-b5b3-a7ba11a8e88d" providerId="ADAL" clId="{69F1DDDD-6286-49D3-B943-66024A4EBA5D}" dt="2023-02-14T09:39:45.162" v="1"/>
          <ac:spMkLst>
            <pc:docMk/>
            <pc:sldMk cId="1237629058" sldId="376"/>
            <ac:spMk id="2" creationId="{779FCBD5-7AAC-F1E8-0EF9-B3D12025471C}"/>
          </ac:spMkLst>
        </pc:spChg>
        <pc:picChg chg="add mod">
          <ac:chgData name="Kari Winger Oftebro" userId="4d7e8b3e-9fda-48b5-b5b3-a7ba11a8e88d" providerId="ADAL" clId="{69F1DDDD-6286-49D3-B943-66024A4EBA5D}" dt="2023-02-14T09:40:00.772" v="3" actId="26606"/>
          <ac:picMkLst>
            <pc:docMk/>
            <pc:sldMk cId="1237629058" sldId="376"/>
            <ac:picMk id="3" creationId="{1A9A6768-107E-4D11-24A1-4D06E6D4FCBA}"/>
          </ac:picMkLst>
        </pc:picChg>
      </pc:sldChg>
      <pc:sldChg chg="addSp delSp modSp new mod modNotesTx">
        <pc:chgData name="Kari Winger Oftebro" userId="4d7e8b3e-9fda-48b5-b5b3-a7ba11a8e88d" providerId="ADAL" clId="{69F1DDDD-6286-49D3-B943-66024A4EBA5D}" dt="2023-02-14T10:41:53.878" v="724" actId="20577"/>
        <pc:sldMkLst>
          <pc:docMk/>
          <pc:sldMk cId="2088678574" sldId="377"/>
        </pc:sldMkLst>
        <pc:spChg chg="del">
          <ac:chgData name="Kari Winger Oftebro" userId="4d7e8b3e-9fda-48b5-b5b3-a7ba11a8e88d" providerId="ADAL" clId="{69F1DDDD-6286-49D3-B943-66024A4EBA5D}" dt="2023-02-14T09:42:25.787" v="5"/>
          <ac:spMkLst>
            <pc:docMk/>
            <pc:sldMk cId="2088678574" sldId="377"/>
            <ac:spMk id="2" creationId="{D8F2BFEC-CC8C-6A27-A737-FEABB14A6ACB}"/>
          </ac:spMkLst>
        </pc:spChg>
        <pc:picChg chg="add mod">
          <ac:chgData name="Kari Winger Oftebro" userId="4d7e8b3e-9fda-48b5-b5b3-a7ba11a8e88d" providerId="ADAL" clId="{69F1DDDD-6286-49D3-B943-66024A4EBA5D}" dt="2023-02-14T09:42:34" v="6" actId="26606"/>
          <ac:picMkLst>
            <pc:docMk/>
            <pc:sldMk cId="2088678574" sldId="377"/>
            <ac:picMk id="3" creationId="{4C09AE41-CD2E-BB57-0BD5-08A38615B33C}"/>
          </ac:picMkLst>
        </pc:picChg>
      </pc:sldChg>
      <pc:sldChg chg="addSp delSp modSp new modNotesTx">
        <pc:chgData name="Kari Winger Oftebro" userId="4d7e8b3e-9fda-48b5-b5b3-a7ba11a8e88d" providerId="ADAL" clId="{69F1DDDD-6286-49D3-B943-66024A4EBA5D}" dt="2023-02-14T14:37:12.597" v="806" actId="20577"/>
        <pc:sldMkLst>
          <pc:docMk/>
          <pc:sldMk cId="3111186293" sldId="378"/>
        </pc:sldMkLst>
        <pc:spChg chg="del">
          <ac:chgData name="Kari Winger Oftebro" userId="4d7e8b3e-9fda-48b5-b5b3-a7ba11a8e88d" providerId="ADAL" clId="{69F1DDDD-6286-49D3-B943-66024A4EBA5D}" dt="2023-02-14T09:54:32.416" v="264"/>
          <ac:spMkLst>
            <pc:docMk/>
            <pc:sldMk cId="3111186293" sldId="378"/>
            <ac:spMk id="2" creationId="{C70472BA-D3E8-CC15-99D6-DAB93D9F3BE2}"/>
          </ac:spMkLst>
        </pc:spChg>
        <pc:picChg chg="add mod">
          <ac:chgData name="Kari Winger Oftebro" userId="4d7e8b3e-9fda-48b5-b5b3-a7ba11a8e88d" providerId="ADAL" clId="{69F1DDDD-6286-49D3-B943-66024A4EBA5D}" dt="2023-02-14T09:54:32.416" v="264"/>
          <ac:picMkLst>
            <pc:docMk/>
            <pc:sldMk cId="3111186293" sldId="378"/>
            <ac:picMk id="3" creationId="{F5DBA37F-D6B7-540F-19E6-843C9DA3896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154E0F-E7FF-4E6D-9BE1-1320D505CBEF}" type="datetimeFigureOut">
              <a:rPr lang="nb-NO" smtClean="0"/>
              <a:t>14.02.2023</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EBDB4-C84D-4C86-8AC0-174C76F903BC}" type="slidenum">
              <a:rPr lang="nb-NO" smtClean="0"/>
              <a:t>‹#›</a:t>
            </a:fld>
            <a:endParaRPr lang="nb-NO"/>
          </a:p>
        </p:txBody>
      </p:sp>
    </p:spTree>
    <p:extLst>
      <p:ext uri="{BB962C8B-B14F-4D97-AF65-F5344CB8AC3E}">
        <p14:creationId xmlns:p14="http://schemas.microsoft.com/office/powerpoint/2010/main" val="2538539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AC0EB-AD6E-42C6-B732-E32CFC7F5FBF}" type="datetimeFigureOut">
              <a:rPr lang="nb-NO" smtClean="0"/>
              <a:t>14.02.2023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67AF7-6CCD-4B2E-9CCD-3FFDB8B6620E}" type="slidenum">
              <a:rPr lang="nb-NO" smtClean="0"/>
              <a:t>‹#›</a:t>
            </a:fld>
            <a:endParaRPr lang="nb-NO"/>
          </a:p>
        </p:txBody>
      </p:sp>
    </p:spTree>
    <p:extLst>
      <p:ext uri="{BB962C8B-B14F-4D97-AF65-F5344CB8AC3E}">
        <p14:creationId xmlns:p14="http://schemas.microsoft.com/office/powerpoint/2010/main" val="188069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steaksjonen.no/film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eliefweb.int/report/pakistan/pakistan-floods-six-months-humanitarian-needs-remain-dir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steaksjonen.no/film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steaksjonen.no/film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nb-NO" sz="1100" b="1" i="1" dirty="0">
                <a:effectLst/>
                <a:latin typeface="Calibri" panose="020F0502020204030204" pitchFamily="34" charset="0"/>
                <a:ea typeface="Calibri" panose="020F0502020204030204" pitchFamily="34" charset="0"/>
                <a:cs typeface="Times New Roman" panose="02020603050405020304" pitchFamily="18" charset="0"/>
              </a:rPr>
              <a:t>Hei - til deg som skal holde presentasjon om Fasteaksjonen.</a:t>
            </a:r>
          </a:p>
          <a:p>
            <a:pPr marL="0" lvl="0" indent="0">
              <a:lnSpc>
                <a:spcPct val="107000"/>
              </a:lnSpc>
              <a:spcAft>
                <a:spcPts val="800"/>
              </a:spcAft>
              <a:buFont typeface="+mj-lt"/>
              <a:buNone/>
            </a:pPr>
            <a:br>
              <a:rPr lang="nb-NO" sz="1100" i="1" dirty="0">
                <a:effectLst/>
                <a:latin typeface="Calibri" panose="020F0502020204030204" pitchFamily="34" charset="0"/>
                <a:ea typeface="Calibri" panose="020F0502020204030204" pitchFamily="34" charset="0"/>
                <a:cs typeface="Times New Roman" panose="02020603050405020304" pitchFamily="18" charset="0"/>
              </a:rPr>
            </a:br>
            <a:r>
              <a:rPr lang="nb-NO" sz="1100" i="1" dirty="0">
                <a:effectLst/>
                <a:latin typeface="Calibri" panose="020F0502020204030204" pitchFamily="34" charset="0"/>
                <a:ea typeface="Calibri" panose="020F0502020204030204" pitchFamily="34" charset="0"/>
                <a:cs typeface="Times New Roman" panose="02020603050405020304" pitchFamily="18" charset="0"/>
              </a:rPr>
              <a:t>Denne presentasjonen kan brukes slik den er eller du kan legge til eget innhold. </a:t>
            </a:r>
          </a:p>
          <a:p>
            <a:pPr marL="0" lvl="0" indent="0">
              <a:lnSpc>
                <a:spcPct val="107000"/>
              </a:lnSpc>
              <a:spcAft>
                <a:spcPts val="800"/>
              </a:spcAft>
              <a:buFont typeface="+mj-lt"/>
              <a:buNone/>
            </a:pPr>
            <a:r>
              <a:rPr lang="nb-NO" sz="1100" i="1" dirty="0">
                <a:effectLst/>
                <a:latin typeface="Calibri" panose="020F0502020204030204" pitchFamily="34" charset="0"/>
                <a:ea typeface="Calibri" panose="020F0502020204030204" pitchFamily="34" charset="0"/>
                <a:cs typeface="Times New Roman" panose="02020603050405020304" pitchFamily="18" charset="0"/>
              </a:rPr>
              <a:t>Noen steder i presentasjonen gir deg valgmuligheter og tips. </a:t>
            </a:r>
          </a:p>
          <a:p>
            <a:pPr marL="0" lvl="0" indent="0">
              <a:lnSpc>
                <a:spcPct val="107000"/>
              </a:lnSpc>
              <a:spcAft>
                <a:spcPts val="800"/>
              </a:spcAft>
              <a:buFont typeface="+mj-lt"/>
              <a:buNone/>
            </a:pPr>
            <a:r>
              <a:rPr lang="nb-NO" sz="1100" b="1" i="1" dirty="0">
                <a:effectLst/>
                <a:latin typeface="Calibri" panose="020F0502020204030204" pitchFamily="34" charset="0"/>
                <a:ea typeface="Calibri" panose="020F0502020204030204" pitchFamily="34" charset="0"/>
                <a:cs typeface="Times New Roman" panose="02020603050405020304" pitchFamily="18" charset="0"/>
              </a:rPr>
              <a:t>Sett deg godt inn i manuset før du holder presentasjonen.</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p>
            <a:r>
              <a:rPr lang="nb-NO" sz="1100" i="1" dirty="0">
                <a:effectLst/>
                <a:latin typeface="Calibri" panose="020F0502020204030204" pitchFamily="34" charset="0"/>
                <a:ea typeface="Calibri" panose="020F0502020204030204" pitchFamily="34" charset="0"/>
                <a:cs typeface="Times New Roman" panose="02020603050405020304" pitchFamily="18" charset="0"/>
              </a:rPr>
              <a:t>Last ned filmene i forkant så de ligger klare til bruk før du setter i gang.</a:t>
            </a:r>
          </a:p>
          <a:p>
            <a:endParaRPr lang="nb-NO" sz="1100" i="1" dirty="0">
              <a:effectLst/>
              <a:latin typeface="Calibri" panose="020F0502020204030204" pitchFamily="34" charset="0"/>
              <a:ea typeface="Calibri" panose="020F0502020204030204" pitchFamily="34" charset="0"/>
              <a:cs typeface="Times New Roman" panose="02020603050405020304" pitchFamily="18" charset="0"/>
            </a:endParaRPr>
          </a:p>
          <a:p>
            <a:r>
              <a:rPr lang="nb-NO" sz="1100" b="1" i="1" dirty="0">
                <a:effectLst/>
                <a:latin typeface="Calibri" panose="020F0502020204030204" pitchFamily="34" charset="0"/>
                <a:ea typeface="Calibri" panose="020F0502020204030204" pitchFamily="34" charset="0"/>
                <a:cs typeface="Times New Roman" panose="02020603050405020304" pitchFamily="18" charset="0"/>
              </a:rPr>
              <a:t>OBS! Slide 2, 3 og 4 er lagt inn i presentasjonen etter jordskjelvet i Tyrkia/Syria 6. februar 2023.</a:t>
            </a:r>
          </a:p>
          <a:p>
            <a:endParaRPr lang="nb-NO" sz="1100" i="1" dirty="0">
              <a:effectLst/>
              <a:latin typeface="Calibri" panose="020F0502020204030204" pitchFamily="34" charset="0"/>
              <a:ea typeface="Calibri" panose="020F0502020204030204" pitchFamily="34" charset="0"/>
              <a:cs typeface="Times New Roman" panose="02020603050405020304" pitchFamily="18" charset="0"/>
            </a:endParaRPr>
          </a:p>
          <a:p>
            <a:r>
              <a:rPr lang="nb-NO" sz="1100" i="1" dirty="0">
                <a:effectLst/>
                <a:latin typeface="Calibri" panose="020F0502020204030204" pitchFamily="34" charset="0"/>
                <a:ea typeface="Calibri" panose="020F0502020204030204" pitchFamily="34" charset="0"/>
                <a:cs typeface="Times New Roman" panose="02020603050405020304" pitchFamily="18" charset="0"/>
              </a:rPr>
              <a:t>Lykke til – og takk for at du engasjerer deg i fasteaksjonen.</a:t>
            </a:r>
          </a:p>
          <a:p>
            <a:endParaRPr lang="nb-NO" sz="1100" i="1" dirty="0">
              <a:effectLst/>
              <a:latin typeface="Calibri" panose="020F0502020204030204" pitchFamily="34" charset="0"/>
              <a:cs typeface="Times New Roman" panose="02020603050405020304" pitchFamily="18" charset="0"/>
            </a:endParaRPr>
          </a:p>
          <a:p>
            <a:r>
              <a:rPr lang="nb-NO" sz="1100" i="1" dirty="0">
                <a:effectLst/>
                <a:latin typeface="Calibri" panose="020F0502020204030204" pitchFamily="34" charset="0"/>
                <a:cs typeface="Times New Roman" panose="02020603050405020304" pitchFamily="18" charset="0"/>
              </a:rPr>
              <a:t>PS. Dersom du tar i bruk tipsene våre om å bruke mer tid (en undervisningstime) på påvirkningskampanjen Verdens beste nyheter, kan denne presentasjonen dekke 2 undervisningstimer/økter.</a:t>
            </a:r>
            <a:endParaRPr lang="en-GB" dirty="0"/>
          </a:p>
        </p:txBody>
      </p:sp>
      <p:sp>
        <p:nvSpPr>
          <p:cNvPr id="4" name="Slide Number Placeholder 3"/>
          <p:cNvSpPr>
            <a:spLocks noGrp="1"/>
          </p:cNvSpPr>
          <p:nvPr>
            <p:ph type="sldNum" sz="quarter" idx="5"/>
          </p:nvPr>
        </p:nvSpPr>
        <p:spPr/>
        <p:txBody>
          <a:bodyPr/>
          <a:lstStyle/>
          <a:p>
            <a:fld id="{C1E67AF7-6CCD-4B2E-9CCD-3FFDB8B6620E}" type="slidenum">
              <a:rPr lang="nb-NO" smtClean="0"/>
              <a:t>1</a:t>
            </a:fld>
            <a:endParaRPr lang="nb-NO"/>
          </a:p>
        </p:txBody>
      </p:sp>
    </p:spTree>
    <p:extLst>
      <p:ext uri="{BB962C8B-B14F-4D97-AF65-F5344CB8AC3E}">
        <p14:creationId xmlns:p14="http://schemas.microsoft.com/office/powerpoint/2010/main" val="4097672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200" b="0" i="0">
                <a:solidFill>
                  <a:srgbClr val="000000"/>
                </a:solidFill>
                <a:effectLst/>
                <a:latin typeface="Calibri" panose="020F0502020204030204" pitchFamily="34" charset="0"/>
              </a:rPr>
              <a:t>– Jeg var alltid trøtt og sliten, hadde ikke overskudd til noe, minnes 15 år gamle Deodata Julius. I det sola sto opp, hastet den lille jenta ut døra med vannkanna. Hun måtte rekke de rundt 15 kilometerne før skolen for å hente vann. Men i 2020 endret livet seg for henne og alle de andre i landsbyen.</a:t>
            </a:r>
            <a:endParaRPr lang="nb-NO" b="0" i="0">
              <a:solidFill>
                <a:srgbClr val="000000"/>
              </a:solidFill>
              <a:effectLst/>
              <a:latin typeface="Segoe UI" panose="020B0502040204020203" pitchFamily="34" charset="0"/>
            </a:endParaRPr>
          </a:p>
          <a:p>
            <a:pPr algn="l" rtl="0" fontAlgn="base"/>
            <a:endParaRPr lang="nb-NO" b="0" i="0">
              <a:solidFill>
                <a:srgbClr val="000000"/>
              </a:solidFill>
              <a:effectLst/>
              <a:latin typeface="Segoe UI" panose="020B0502040204020203" pitchFamily="34" charset="0"/>
            </a:endParaRPr>
          </a:p>
          <a:p>
            <a:pPr algn="l" rtl="0" fontAlgn="base"/>
            <a:r>
              <a:rPr lang="nb-NO" sz="1200" b="0" i="0">
                <a:solidFill>
                  <a:srgbClr val="000000"/>
                </a:solidFill>
                <a:effectLst/>
                <a:latin typeface="Calibri" panose="020F0502020204030204" pitchFamily="34" charset="0"/>
              </a:rPr>
              <a:t>Vi er i landsbyen Goje i Mbulu i Tanzania, i barndomshjemmet til Deodata, hvor hun har vokst opp sammen med foreldre og søsken. Fra hagen har de en fantastisk utover den vakre til Riftdalen, som går gjennom en rekke afrikanske land. Huset er omgitt av både mais og solsikker. Planter som tåler tørke godt. For her har klimaendringene festet en stram klo rundt landsbyen. Lange tørkeperioder har skapt store problemer for alle som bor her.  </a:t>
            </a:r>
            <a:endParaRPr lang="nb-NO" b="0" i="0">
              <a:solidFill>
                <a:srgbClr val="000000"/>
              </a:solidFill>
              <a:effectLst/>
              <a:latin typeface="Segoe UI" panose="020B0502040204020203" pitchFamily="34" charset="0"/>
            </a:endParaRPr>
          </a:p>
          <a:p>
            <a:pPr algn="l" rtl="0" fontAlgn="base"/>
            <a:endParaRPr lang="nb-NO" b="0" i="0">
              <a:solidFill>
                <a:srgbClr val="000000"/>
              </a:solidFill>
              <a:effectLst/>
              <a:latin typeface="Segoe UI" panose="020B0502040204020203" pitchFamily="34" charset="0"/>
            </a:endParaRPr>
          </a:p>
          <a:p>
            <a:pPr algn="l" rtl="0" fontAlgn="base"/>
            <a:r>
              <a:rPr lang="nb-NO" sz="1200" b="0" i="0">
                <a:solidFill>
                  <a:srgbClr val="000000"/>
                </a:solidFill>
                <a:effectLst/>
                <a:latin typeface="Calibri" panose="020F0502020204030204" pitchFamily="34" charset="0"/>
              </a:rPr>
              <a:t>– Alt her har handlet om å hente vann.  Jeg gikk for å hente vann hver morgen klokka fem og brukte tre timer. Da jeg kom hjem, løp jeg til skolen for ikke å komme for sent. Etter skolen løp jeg hjem for å gå i tre nye timer. Først klokken 19.30 på kvelden kunne jeg sette meg ned å gjøre lekser, forteller hun.   </a:t>
            </a:r>
            <a:endParaRPr lang="nb-NO" b="0" i="0">
              <a:solidFill>
                <a:srgbClr val="000000"/>
              </a:solidFill>
              <a:effectLst/>
              <a:latin typeface="Segoe UI" panose="020B0502040204020203" pitchFamily="34" charset="0"/>
            </a:endParaRPr>
          </a:p>
          <a:p>
            <a:pPr algn="l" rtl="0" fontAlgn="base"/>
            <a:r>
              <a:rPr lang="nb-NO" sz="1200" b="0" i="0">
                <a:solidFill>
                  <a:srgbClr val="000000"/>
                </a:solidFill>
                <a:effectLst/>
                <a:latin typeface="Calibri" panose="020F0502020204030204" pitchFamily="34" charset="0"/>
              </a:rPr>
              <a:t> </a:t>
            </a:r>
            <a:endParaRPr lang="nb-NO" b="0" i="0">
              <a:solidFill>
                <a:srgbClr val="000000"/>
              </a:solidFill>
              <a:effectLst/>
              <a:latin typeface="Segoe UI" panose="020B0502040204020203" pitchFamily="34" charset="0"/>
            </a:endParaRPr>
          </a:p>
          <a:p>
            <a:pPr algn="l" rtl="0" fontAlgn="base"/>
            <a:r>
              <a:rPr lang="nb-NO" sz="1200" b="0" i="0">
                <a:solidFill>
                  <a:srgbClr val="000000"/>
                </a:solidFill>
                <a:effectLst/>
                <a:latin typeface="Calibri" panose="020F0502020204030204" pitchFamily="34" charset="0"/>
              </a:rPr>
              <a:t>Spesielt gruet hun seg til å hente vann på ettermiddagen, for ofte var hun så utmattet at hun ikke rakk hjem før det mørkt.  </a:t>
            </a:r>
            <a:endParaRPr lang="nb-NO" b="0" i="0">
              <a:solidFill>
                <a:srgbClr val="000000"/>
              </a:solidFill>
              <a:effectLst/>
              <a:latin typeface="Segoe UI" panose="020B0502040204020203" pitchFamily="34" charset="0"/>
            </a:endParaRPr>
          </a:p>
          <a:p>
            <a:pPr algn="l" rtl="0" fontAlgn="base"/>
            <a:r>
              <a:rPr lang="nb-NO" sz="1200" b="0" i="0">
                <a:solidFill>
                  <a:srgbClr val="000000"/>
                </a:solidFill>
                <a:effectLst/>
                <a:latin typeface="Segoe UI" panose="020B0502040204020203" pitchFamily="34" charset="0"/>
              </a:rPr>
              <a:t> </a:t>
            </a:r>
            <a:endParaRPr lang="nb-NO" b="0" i="0">
              <a:solidFill>
                <a:srgbClr val="000000"/>
              </a:solidFill>
              <a:effectLst/>
              <a:latin typeface="Segoe UI" panose="020B0502040204020203" pitchFamily="34" charset="0"/>
            </a:endParaRPr>
          </a:p>
          <a:p>
            <a:pPr algn="l" rtl="0" fontAlgn="base"/>
            <a:r>
              <a:rPr lang="nb-NO" sz="1200" b="0" i="0">
                <a:solidFill>
                  <a:srgbClr val="000000"/>
                </a:solidFill>
                <a:effectLst/>
                <a:latin typeface="Calibri" panose="020F0502020204030204" pitchFamily="34" charset="0"/>
              </a:rPr>
              <a:t>– Jeg synes det var ekstra skummelt å gå i mørket, minnes hun.  </a:t>
            </a:r>
          </a:p>
          <a:p>
            <a:pPr algn="l" rtl="0" fontAlgn="base"/>
            <a:endParaRPr lang="nb-NO" sz="1200" b="0" i="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nb-NO" sz="1800">
                <a:effectLst/>
                <a:latin typeface="Calibri" panose="020F0502020204030204" pitchFamily="34" charset="0"/>
                <a:ea typeface="Calibri" panose="020F0502020204030204" pitchFamily="34" charset="0"/>
                <a:cs typeface="Times New Roman" panose="02020603050405020304" pitchFamily="18" charset="0"/>
              </a:rPr>
              <a:t>Nå er livet bedre, jeg har mer tid til skole. Folk i området har mer tid til jobb og kan tjene penger. Vi får bygget fine hus og dyrket grønnsaker som vannes gjennom vanningssystemer. – Jeg har tid til å være med vennene mine og trenger ikke bekymre meg for å hente vann, siden vannet er så nærme.</a:t>
            </a:r>
          </a:p>
          <a:p>
            <a:pPr algn="l" rtl="0" fontAlgn="base"/>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nb-NO" sz="1800">
                <a:effectLst/>
                <a:latin typeface="Calibri" panose="020F0502020204030204" pitchFamily="34" charset="0"/>
                <a:ea typeface="Calibri" panose="020F0502020204030204" pitchFamily="34" charset="0"/>
                <a:cs typeface="Times New Roman" panose="02020603050405020304" pitchFamily="18" charset="0"/>
              </a:rPr>
              <a:t>Mulighetene for Deodata ligger åpne nå som hun kan bruke mer av tiden sin på skolearbeid. Nå har 126.000 mennesker i Mbulu fått tilgang til rent vann, Deodata er en av dem. Kirkens Nødhjelp har både boret etter vann og reparert. </a:t>
            </a:r>
            <a:r>
              <a:rPr lang="nb-NO"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Den dypeste brønnen er på 135 meter.  Og det er veldig dypt, normalt i samme område trenger man kun å bore ca. 70 meter for å nå vannspeilet.</a:t>
            </a:r>
          </a:p>
          <a:p>
            <a:pPr algn="l" rtl="0" fontAlgn="base"/>
            <a:endParaRPr lang="nb-NO" sz="1800">
              <a:effectLst/>
              <a:highlight>
                <a:srgbClr val="FFFF00"/>
              </a:highlight>
              <a:latin typeface="Calibri" panose="020F0502020204030204" pitchFamily="34" charset="0"/>
              <a:cs typeface="Times New Roman" panose="02020603050405020304" pitchFamily="18" charset="0"/>
            </a:endParaRPr>
          </a:p>
          <a:p>
            <a:pPr algn="l" rtl="0" fontAlgn="base"/>
            <a:r>
              <a:rPr lang="nb-NO" sz="1800">
                <a:effectLst/>
                <a:latin typeface="Calibri" panose="020F0502020204030204" pitchFamily="34" charset="0"/>
                <a:ea typeface="Calibri" panose="020F0502020204030204" pitchFamily="34" charset="0"/>
                <a:cs typeface="Times New Roman" panose="02020603050405020304" pitchFamily="18" charset="0"/>
              </a:rPr>
              <a:t>(Penger som ble samlet inn i TV-aksjonen for KN i 2014 muliggjorde dette.)</a:t>
            </a:r>
            <a:r>
              <a:rPr lang="nb-NO" sz="1800" b="1">
                <a:effectLst/>
                <a:latin typeface="Calibri" panose="020F0502020204030204" pitchFamily="34" charset="0"/>
                <a:ea typeface="Calibri" panose="020F0502020204030204" pitchFamily="34" charset="0"/>
                <a:cs typeface="Times New Roman" panose="02020603050405020304" pitchFamily="18" charset="0"/>
              </a:rPr>
              <a:t> </a:t>
            </a:r>
            <a:br>
              <a:rPr lang="nb-NO" sz="1800" b="1">
                <a:effectLst/>
                <a:latin typeface="Calibri" panose="020F0502020204030204" pitchFamily="34" charset="0"/>
                <a:ea typeface="Calibri" panose="020F0502020204030204" pitchFamily="34" charset="0"/>
                <a:cs typeface="Times New Roman" panose="02020603050405020304" pitchFamily="18" charset="0"/>
              </a:rPr>
            </a:br>
            <a:r>
              <a:rPr lang="nb-NO" sz="1800" b="1">
                <a:effectLst/>
                <a:latin typeface="Calibri" panose="020F0502020204030204" pitchFamily="34" charset="0"/>
                <a:ea typeface="Calibri" panose="020F0502020204030204" pitchFamily="34" charset="0"/>
                <a:cs typeface="Times New Roman" panose="02020603050405020304" pitchFamily="18" charset="0"/>
              </a:rPr>
              <a:t>Så det nytter faktisk å bidra – verden går også fremover!</a:t>
            </a:r>
            <a:endParaRPr lang="nb-NO"/>
          </a:p>
        </p:txBody>
      </p:sp>
      <p:sp>
        <p:nvSpPr>
          <p:cNvPr id="4" name="Slide Number Placeholder 3"/>
          <p:cNvSpPr>
            <a:spLocks noGrp="1"/>
          </p:cNvSpPr>
          <p:nvPr>
            <p:ph type="sldNum" sz="quarter" idx="5"/>
          </p:nvPr>
        </p:nvSpPr>
        <p:spPr/>
        <p:txBody>
          <a:bodyPr/>
          <a:lstStyle/>
          <a:p>
            <a:fld id="{C1E67AF7-6CCD-4B2E-9CCD-3FFDB8B6620E}" type="slidenum">
              <a:rPr lang="nb-NO" smtClean="0"/>
              <a:t>10</a:t>
            </a:fld>
            <a:endParaRPr lang="nb-NO"/>
          </a:p>
        </p:txBody>
      </p:sp>
    </p:spTree>
    <p:extLst>
      <p:ext uri="{BB962C8B-B14F-4D97-AF65-F5344CB8AC3E}">
        <p14:creationId xmlns:p14="http://schemas.microsoft.com/office/powerpoint/2010/main" val="1571350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1"/>
              <a:t>Denne plansjen tar for seg linken mellom kirken, diakoni, Kirkens Nødhjelp og fasteaksjonen.</a:t>
            </a:r>
            <a:br>
              <a:rPr lang="nb-NO" b="0" i="1"/>
            </a:br>
            <a:r>
              <a:rPr lang="nb-NO" b="0" i="1"/>
              <a:t>Til en konfirmantgruppe kan du si</a:t>
            </a:r>
            <a:r>
              <a:rPr lang="nb-NO" b="0"/>
              <a:t>: Hvorfor hører vi om Deodata og urettferdighet her i konfirmantundervisningen i dag?</a:t>
            </a:r>
          </a:p>
          <a:p>
            <a:endParaRPr lang="nb-NO" b="1"/>
          </a:p>
          <a:p>
            <a:r>
              <a:rPr lang="nb-NO" b="1"/>
              <a:t>Diakoni</a:t>
            </a:r>
            <a:br>
              <a:rPr lang="nb-NO"/>
            </a:br>
            <a:r>
              <a:rPr lang="nb-NO"/>
              <a:t>Kirken er diakonal, heter det. Noen som har hørt om diakoni før?</a:t>
            </a:r>
            <a:br>
              <a:rPr lang="nb-NO"/>
            </a:br>
            <a:r>
              <a:rPr lang="nb-NO"/>
              <a:t>Diakoni er evangeliet i handling. I Bibelen står det: </a:t>
            </a:r>
            <a:r>
              <a:rPr lang="nb-NO" i="1"/>
              <a:t>Elsk din neste som deg selv. </a:t>
            </a:r>
            <a:r>
              <a:rPr lang="nb-NO" i="0"/>
              <a:t>Vi er skapt til å være medmennesker og ta vare på flokken vår. Og flokken – den er i det store og hele alle mennesker på jorda.</a:t>
            </a:r>
          </a:p>
          <a:p>
            <a:endParaRPr lang="nb-NO" i="0"/>
          </a:p>
          <a:p>
            <a:r>
              <a:rPr lang="nb-NO" i="0"/>
              <a:t>Ingen kan hjelpe alle, men alle kan hjelpe noen – og sammen kan vi hjelpe mange! Gjennom Kirkens Nødhjelp har 1,2 millioner mennesker fått tilgang til rent og trygt drikkevann (i 2021).</a:t>
            </a:r>
          </a:p>
          <a:p>
            <a:endParaRPr lang="nb-NO" i="0"/>
          </a:p>
          <a:p>
            <a:r>
              <a:rPr lang="nb-NO" b="1" i="0"/>
              <a:t>Kirkens Nødhjelp</a:t>
            </a:r>
          </a:p>
          <a:p>
            <a:r>
              <a:rPr lang="nb-NO" b="0" i="0"/>
              <a:t>Kirkens Nødhjelp (KN) er vår menighets forlengede arm ut i verden. </a:t>
            </a:r>
            <a:r>
              <a:rPr lang="nb-NO" b="0" i="0">
                <a:solidFill>
                  <a:srgbClr val="000000"/>
                </a:solidFill>
                <a:effectLst/>
                <a:latin typeface="Arial" panose="020B0604020202020204" pitchFamily="34" charset="0"/>
              </a:rPr>
              <a:t>KN er en bistandsorganisasjon som jobber med </a:t>
            </a:r>
            <a:r>
              <a:rPr lang="nb-NO" sz="1800" b="1">
                <a:effectLst/>
                <a:latin typeface="Calibri" panose="020F0502020204030204" pitchFamily="34" charset="0"/>
                <a:ea typeface="Calibri" panose="020F0502020204030204" pitchFamily="34" charset="0"/>
                <a:cs typeface="Times New Roman" panose="02020603050405020304" pitchFamily="18" charset="0"/>
              </a:rPr>
              <a:t>å redde liv og forandre verden</a:t>
            </a:r>
          </a:p>
          <a:p>
            <a:endParaRPr lang="nb-NO" b="0" i="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1">
                <a:solidFill>
                  <a:srgbClr val="000000"/>
                </a:solidFill>
                <a:effectLst/>
                <a:latin typeface="Arial" panose="020B0604020202020204" pitchFamily="34" charset="0"/>
              </a:rPr>
              <a:t>(Til de gruppene som ønsker mer info om Kirkens Nødhjelp kan du si: </a:t>
            </a:r>
            <a:br>
              <a:rPr lang="nb-NO" b="0" i="0">
                <a:solidFill>
                  <a:srgbClr val="000000"/>
                </a:solidFill>
                <a:effectLst/>
                <a:latin typeface="Arial" panose="020B0604020202020204" pitchFamily="34" charset="0"/>
              </a:rPr>
            </a:br>
            <a:r>
              <a:rPr lang="nb-NO" sz="1200" b="0" i="1">
                <a:solidFill>
                  <a:srgbClr val="000000"/>
                </a:solidFill>
                <a:effectLst/>
                <a:latin typeface="+mn-lt"/>
              </a:rPr>
              <a:t>I 1947 opprettet kirkene i Norge en organisasjon for å hjelpe de som ingen andre ga hjelp, sivilbefolkningen i Tyskland etter 2.verdenskrig. Den organisasjonen kalte de Kirkens Nødhjelp. </a:t>
            </a:r>
            <a:r>
              <a:rPr lang="nb-NO" altLang="en-US" sz="1200" i="1">
                <a:latin typeface="+mn-lt"/>
              </a:rPr>
              <a:t>Dette er noe som har preget organisasjonen gjennom årene og ennå gjør det. </a:t>
            </a:r>
            <a:r>
              <a:rPr lang="nb-NO" sz="1200" b="0" i="1">
                <a:solidFill>
                  <a:srgbClr val="000000"/>
                </a:solidFill>
                <a:effectLst/>
                <a:latin typeface="+mn-lt"/>
              </a:rPr>
              <a:t>Organisasjonen skulle jobbe for å bidra til å utrydde fattigdom og kreve rettferdighet, på vegne av de fattigste og mest sårbare menneskene i verden. Det er fortsatt kirkene i Norge som er Kirkens Nødhjelps oppdragsgivere. KN </a:t>
            </a:r>
            <a:r>
              <a:rPr lang="nb-NO" altLang="en-US" sz="1200" i="1">
                <a:latin typeface="+mn-lt"/>
              </a:rPr>
              <a:t>er der for de aller svakeste, og tørr være der på tross av politisk korrekthet eller sikkerhetssituasjon når de ser behov. Kirkens Nødhjelp arbeider på tre forskjellige måter eller ”nivåer”, de yter nødhjelp i kriser, arbeider med utvikling av lokalsamfunn. Og fordi det ikke går an å bekjempe fattigdom uten å få endring på systemnivå arbeider de med beslutningspåvirkning mot myndigheter, næringsliv og andre beslutningstakere i et samfunn. </a:t>
            </a:r>
            <a:r>
              <a:rPr lang="nb-NO" sz="1200" b="0" i="1">
                <a:latin typeface="+mn-lt"/>
              </a:rPr>
              <a:t>KN jobber </a:t>
            </a:r>
            <a:r>
              <a:rPr lang="nb-NO" sz="1200" b="0" i="1">
                <a:solidFill>
                  <a:srgbClr val="FFFFFF"/>
                </a:solidFill>
                <a:effectLst/>
                <a:latin typeface="+mn-lt"/>
              </a:rPr>
              <a:t>med ulike temaer, som blant annet kjønnsbasert vold, klimarettferdighet, fredsbygging og vann, sanitær og hygiene – for å skape en mer rettferdig verden. </a:t>
            </a:r>
            <a:r>
              <a:rPr lang="nb-NO" altLang="en-US" sz="1200" i="1">
                <a:latin typeface="+mn-lt"/>
              </a:rPr>
              <a:t>Kirkens Nødhjelp jobber i over 30 land. De arbeider med lokale partnerorganisasjoner fordi det gir en unik mulighet til å forstå problemene i det landet og lokalmiljøet og derfor jobbe sammen med lokale partnere for å skaffe den beste og mest effektive hjelpen. Kirkens Nødhjelp er en del av ACT-alliansen som er en av de største humanitære alliansene i verden og kan gjennom dette nå ut i 150 land. )</a:t>
            </a:r>
          </a:p>
          <a:p>
            <a:endParaRPr lang="nb-NO" sz="1200" b="0" i="1">
              <a:solidFill>
                <a:srgbClr val="FFFFFF"/>
              </a:solidFill>
              <a:effectLst/>
              <a:latin typeface="+mn-lt"/>
            </a:endParaRPr>
          </a:p>
          <a:p>
            <a:endParaRPr lang="nb-NO" sz="1200" b="0" i="1">
              <a:solidFill>
                <a:srgbClr val="FFFFFF"/>
              </a:solidFill>
              <a:effectLst/>
              <a:latin typeface="+mn-lt"/>
            </a:endParaRPr>
          </a:p>
          <a:p>
            <a:r>
              <a:rPr lang="nb-NO" sz="1200" b="1" i="0">
                <a:solidFill>
                  <a:srgbClr val="FFFFFF"/>
                </a:solidFill>
                <a:effectLst/>
                <a:latin typeface="+mn-lt"/>
              </a:rPr>
              <a:t>Fasteaksjonen</a:t>
            </a:r>
          </a:p>
          <a:p>
            <a:r>
              <a:rPr lang="nb-NO" sz="1200" b="0" i="0">
                <a:solidFill>
                  <a:srgbClr val="FFFFFF"/>
                </a:solidFill>
                <a:effectLst/>
                <a:latin typeface="+mn-lt"/>
              </a:rPr>
              <a:t>I kirkeåret heter de 7 ukene før påske; fastetiden. Og hvert år er Kirkens Nødhjelps innsamlingsaksjon i uka før palmesøndag. Derav navnet Fasteaksjonen.</a:t>
            </a:r>
          </a:p>
          <a:p>
            <a:r>
              <a:rPr lang="nb-NO" sz="2000" b="0" i="0" u="none" strike="noStrike">
                <a:solidFill>
                  <a:srgbClr val="000000"/>
                </a:solidFill>
                <a:effectLst/>
                <a:latin typeface="Arial" panose="020B0604020202020204" pitchFamily="34" charset="0"/>
              </a:rPr>
              <a:t>I kirken er fasten først og fremst en tid for stillhet og meditasjon, som forberedelse til påskehøytiden. Men fasten handler for mange kristne også om å rette blikket utover mot verden og se den urettferdigheten som finnes</a:t>
            </a:r>
            <a:r>
              <a:rPr lang="nb-NO" sz="2000" b="0" i="1" u="none" strike="noStrike">
                <a:solidFill>
                  <a:srgbClr val="000000"/>
                </a:solidFill>
                <a:effectLst/>
                <a:latin typeface="Arial" panose="020B0604020202020204" pitchFamily="34" charset="0"/>
              </a:rPr>
              <a:t> (her kan du lese teksten av Jesaja 58, 6-7)</a:t>
            </a:r>
            <a:r>
              <a:rPr lang="nb-NO" sz="2000" b="0" i="0" u="none" strike="noStrike">
                <a:solidFill>
                  <a:srgbClr val="000000"/>
                </a:solidFill>
                <a:effectLst/>
                <a:latin typeface="Arial" panose="020B0604020202020204" pitchFamily="34" charset="0"/>
              </a:rPr>
              <a:t>. Fasten er å sette den andre, den lidende og undertrykte i fokus og i handling. Når du faster, avstår du fra noe og du gir plass til noe annet. Vi bruker fastetiden til å vende blikket utover – til våre medmennesker – nære eller fjerne. Når vi gjør det, ser vi mennesker som trenger støtte og urettferdighet som vi må endre. Ikke fordi vi må være barmhjertige, men fordi det handler om rettferdighet! </a:t>
            </a:r>
            <a:r>
              <a:rPr lang="nb-NO" sz="2000" b="0" i="0">
                <a:solidFill>
                  <a:srgbClr val="000000"/>
                </a:solidFill>
                <a:effectLst/>
                <a:latin typeface="Arial" panose="020B0604020202020204" pitchFamily="34" charset="0"/>
              </a:rPr>
              <a:t>​</a:t>
            </a:r>
            <a:br>
              <a:rPr lang="nb-NO" sz="2000" b="0" i="0">
                <a:solidFill>
                  <a:srgbClr val="000000"/>
                </a:solidFill>
                <a:effectLst/>
                <a:latin typeface="Arial" panose="020B0604020202020204" pitchFamily="34" charset="0"/>
              </a:rPr>
            </a:br>
            <a:r>
              <a:rPr lang="nb-NO" sz="2000" b="0" i="1">
                <a:solidFill>
                  <a:srgbClr val="000000"/>
                </a:solidFill>
                <a:effectLst/>
                <a:latin typeface="Arial" panose="020B0604020202020204" pitchFamily="34" charset="0"/>
              </a:rPr>
              <a:t>- Hva kan du avstå fra i fastetiden som frigjør tid og/eller penger som kan bidra til å forandre verden?</a:t>
            </a:r>
            <a:endParaRPr lang="nb-NO" sz="2000" b="0" i="0">
              <a:solidFill>
                <a:srgbClr val="000000"/>
              </a:solidFill>
              <a:effectLst/>
              <a:latin typeface="Arial" panose="020B0604020202020204" pitchFamily="34" charset="0"/>
            </a:endParaRPr>
          </a:p>
          <a:p>
            <a:endParaRPr lang="nb-NO" sz="2000" b="0" i="0">
              <a:solidFill>
                <a:srgbClr val="000000"/>
              </a:solidFill>
              <a:effectLst/>
              <a:latin typeface="Arial" panose="020B0604020202020204" pitchFamily="34" charset="0"/>
            </a:endParaRPr>
          </a:p>
          <a:p>
            <a:pPr algn="l" rtl="0" fontAlgn="base">
              <a:buFont typeface="Arial" panose="020B0604020202020204" pitchFamily="34" charset="0"/>
              <a:buNone/>
            </a:pPr>
            <a:r>
              <a:rPr lang="nb-NO" sz="2000" b="1" i="0" u="none" strike="noStrike">
                <a:solidFill>
                  <a:srgbClr val="000000"/>
                </a:solidFill>
                <a:effectLst/>
                <a:latin typeface="Arial" panose="020B0604020202020204" pitchFamily="34" charset="0"/>
              </a:rPr>
              <a:t>DU kan bidra til en mer rettferdig verden:</a:t>
            </a:r>
          </a:p>
          <a:p>
            <a:pPr algn="l" rtl="0" fontAlgn="base">
              <a:buFont typeface="Arial" panose="020B0604020202020204" pitchFamily="34" charset="0"/>
              <a:buNone/>
            </a:pPr>
            <a:r>
              <a:rPr lang="nb-NO" sz="2000" b="0" i="0" u="none" strike="noStrike">
                <a:solidFill>
                  <a:srgbClr val="000000"/>
                </a:solidFill>
                <a:effectLst/>
                <a:latin typeface="Arial" panose="020B0604020202020204" pitchFamily="34" charset="0"/>
              </a:rPr>
              <a:t>Fordi fasten også handler om å se de mennesker i verden som lider, arrangerer vi fasteaksjonen hvert år. Gjennom fasteaksjonen får vi mulighet til å gjøre noe konkret. </a:t>
            </a:r>
            <a:r>
              <a:rPr lang="nb-NO" sz="2000" b="0" i="0">
                <a:solidFill>
                  <a:srgbClr val="444444"/>
                </a:solidFill>
                <a:effectLst/>
                <a:latin typeface="Arial" panose="020B0604020202020204" pitchFamily="34" charset="0"/>
              </a:rPr>
              <a:t>​</a:t>
            </a:r>
            <a:r>
              <a:rPr lang="nb-NO" sz="2000" b="0" i="0" u="none" strike="noStrike">
                <a:solidFill>
                  <a:srgbClr val="000000"/>
                </a:solidFill>
                <a:effectLst/>
                <a:latin typeface="Arial" panose="020B0604020202020204" pitchFamily="34" charset="0"/>
              </a:rPr>
              <a:t>Og her kommer du inn, for du er med på denne i år. Når du engasjere deg i fasteaksjonen, gir du av din tid (og penger) til de mennesker i verden som trenger det mest akkurat nå. </a:t>
            </a:r>
            <a:r>
              <a:rPr lang="nb-NO" sz="2000" b="0" i="0">
                <a:solidFill>
                  <a:srgbClr val="444444"/>
                </a:solidFill>
                <a:effectLst/>
                <a:latin typeface="Arial" panose="020B0604020202020204" pitchFamily="34" charset="0"/>
              </a:rPr>
              <a:t>​ Du er med å forandre verden. Pengene som samles inn går til hele Kirkens Nødhjelps arbeid.</a:t>
            </a:r>
          </a:p>
          <a:p>
            <a:endParaRPr lang="nb-NO"/>
          </a:p>
        </p:txBody>
      </p:sp>
      <p:sp>
        <p:nvSpPr>
          <p:cNvPr id="4" name="Slide Number Placeholder 3"/>
          <p:cNvSpPr>
            <a:spLocks noGrp="1"/>
          </p:cNvSpPr>
          <p:nvPr>
            <p:ph type="sldNum" sz="quarter" idx="5"/>
          </p:nvPr>
        </p:nvSpPr>
        <p:spPr/>
        <p:txBody>
          <a:bodyPr/>
          <a:lstStyle/>
          <a:p>
            <a:fld id="{C1E67AF7-6CCD-4B2E-9CCD-3FFDB8B6620E}" type="slidenum">
              <a:rPr lang="nb-NO" smtClean="0"/>
              <a:t>11</a:t>
            </a:fld>
            <a:endParaRPr lang="nb-NO"/>
          </a:p>
        </p:txBody>
      </p:sp>
    </p:spTree>
    <p:extLst>
      <p:ext uri="{BB962C8B-B14F-4D97-AF65-F5344CB8AC3E}">
        <p14:creationId xmlns:p14="http://schemas.microsoft.com/office/powerpoint/2010/main" val="4097758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200" b="0" i="0">
                <a:effectLst/>
                <a:latin typeface="Helvetica Neue"/>
                <a:ea typeface="Helvetica Neue"/>
                <a:cs typeface="Helvetica Neue"/>
                <a:sym typeface="Helvetica Neue"/>
              </a:rPr>
              <a:t>Hvorfor skal vi bry oss om urettferdighet?</a:t>
            </a:r>
            <a:br>
              <a:rPr lang="nb-NO" sz="1200" b="0" i="0">
                <a:effectLst/>
                <a:latin typeface="Helvetica Neue"/>
                <a:ea typeface="Helvetica Neue"/>
                <a:cs typeface="Helvetica Neue"/>
                <a:sym typeface="Helvetica Neue"/>
              </a:rPr>
            </a:br>
            <a:r>
              <a:rPr lang="nb-NO" sz="1200" b="0" i="0">
                <a:effectLst/>
                <a:latin typeface="Helvetica Neue"/>
                <a:ea typeface="Helvetica Neue"/>
                <a:cs typeface="Helvetica Neue"/>
                <a:sym typeface="Helvetica Neue"/>
              </a:rPr>
              <a:t>Fordi vi vi henger sammen med resten av verden. Det nytter å engasjere seg for en mer rettferdig verden.</a:t>
            </a:r>
          </a:p>
          <a:p>
            <a:pPr marL="0" marR="0" lvl="0" indent="0" defTabSz="457200" eaLnBrk="1" fontAlgn="auto" latinLnBrk="0" hangingPunct="1">
              <a:lnSpc>
                <a:spcPct val="117999"/>
              </a:lnSpc>
              <a:spcBef>
                <a:spcPts val="0"/>
              </a:spcBef>
              <a:spcAft>
                <a:spcPts val="0"/>
              </a:spcAft>
              <a:buClrTx/>
              <a:buSzTx/>
              <a:buFontTx/>
              <a:buNone/>
              <a:tabLst/>
              <a:defRPr/>
            </a:pPr>
            <a:endParaRPr lang="nb-NO" sz="1200" b="0" i="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nb-NO" sz="1200" b="0" i="0">
                <a:effectLst/>
                <a:latin typeface="Helvetica Neue"/>
                <a:ea typeface="Helvetica Neue"/>
                <a:cs typeface="Helvetica Neue"/>
                <a:sym typeface="Helvetica Neue"/>
              </a:rPr>
              <a:t>Filmen finner du her: https://youtu.be/m9kZ5x2uPa8 eller så kan du laste den ned her: </a:t>
            </a:r>
            <a:r>
              <a:rPr lang="nb-NO" b="0" i="0">
                <a:solidFill>
                  <a:srgbClr val="2271B1"/>
                </a:solidFill>
                <a:effectLst/>
                <a:latin typeface="-apple-system"/>
                <a:hlinkClick r:id="rId3"/>
              </a:rPr>
              <a:t>https://www.fasteaksjonen.no/</a:t>
            </a:r>
            <a:r>
              <a:rPr lang="nb-NO" b="1" i="0">
                <a:solidFill>
                  <a:srgbClr val="2271B1"/>
                </a:solidFill>
                <a:effectLst/>
                <a:latin typeface="-apple-system"/>
                <a:hlinkClick r:id="rId3"/>
              </a:rPr>
              <a:t>filmer</a:t>
            </a:r>
            <a:r>
              <a:rPr lang="nb-NO" b="0" i="0">
                <a:solidFill>
                  <a:srgbClr val="2271B1"/>
                </a:solidFill>
                <a:effectLst/>
                <a:latin typeface="-apple-system"/>
                <a:hlinkClick r:id="rId3"/>
              </a:rPr>
              <a:t>/</a:t>
            </a:r>
            <a:endParaRPr lang="nb-NO" sz="1200" b="0" i="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nb-NO" sz="1200" b="0" i="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nb-NO" sz="1200" b="0" i="1">
                <a:effectLst/>
                <a:latin typeface="Helvetica Neue"/>
                <a:ea typeface="Helvetica Neue"/>
                <a:cs typeface="Helvetica Neue"/>
                <a:sym typeface="Helvetica Neue"/>
              </a:rPr>
              <a:t>Tips! Før dere ser filmen, gi noen eksempler på hvordan verden henger sammen. </a:t>
            </a:r>
            <a:br>
              <a:rPr lang="nb-NO" sz="1200" b="0" i="1">
                <a:effectLst/>
                <a:latin typeface="Helvetica Neue"/>
                <a:ea typeface="Helvetica Neue"/>
                <a:cs typeface="Helvetica Neue"/>
                <a:sym typeface="Helvetica Neue"/>
              </a:rPr>
            </a:br>
            <a:r>
              <a:rPr lang="nb-NO" sz="1200" b="0" i="1">
                <a:effectLst/>
                <a:latin typeface="Helvetica Neue"/>
                <a:ea typeface="Helvetica Neue"/>
                <a:cs typeface="Helvetica Neue"/>
                <a:sym typeface="Helvetica Neue"/>
              </a:rPr>
              <a:t>- Hvor mange land er representert på frokostbordet ditt? </a:t>
            </a:r>
          </a:p>
          <a:p>
            <a:pPr marL="0" marR="0" lvl="0" indent="0" defTabSz="457200" eaLnBrk="1" fontAlgn="auto" latinLnBrk="0" hangingPunct="1">
              <a:lnSpc>
                <a:spcPct val="117999"/>
              </a:lnSpc>
              <a:spcBef>
                <a:spcPts val="0"/>
              </a:spcBef>
              <a:spcAft>
                <a:spcPts val="0"/>
              </a:spcAft>
              <a:buClrTx/>
              <a:buSzTx/>
              <a:buFontTx/>
              <a:buNone/>
              <a:tabLst/>
              <a:defRPr/>
            </a:pPr>
            <a:r>
              <a:rPr lang="nb-NO" sz="1200" b="0" i="1">
                <a:effectLst/>
                <a:latin typeface="Helvetica Neue"/>
                <a:ea typeface="Helvetica Neue"/>
                <a:cs typeface="Helvetica Neue"/>
                <a:sym typeface="Helvetica Neue"/>
              </a:rPr>
              <a:t>- Har vi (her vi bor) et eget klima upåvirket av andre steder?</a:t>
            </a:r>
          </a:p>
        </p:txBody>
      </p:sp>
      <p:sp>
        <p:nvSpPr>
          <p:cNvPr id="4" name="Slide Number Placeholder 3"/>
          <p:cNvSpPr>
            <a:spLocks noGrp="1"/>
          </p:cNvSpPr>
          <p:nvPr>
            <p:ph type="sldNum" sz="quarter" idx="5"/>
          </p:nvPr>
        </p:nvSpPr>
        <p:spPr/>
        <p:txBody>
          <a:bodyPr/>
          <a:lstStyle/>
          <a:p>
            <a:fld id="{C1E67AF7-6CCD-4B2E-9CCD-3FFDB8B6620E}" type="slidenum">
              <a:rPr lang="nb-NO" smtClean="0"/>
              <a:t>12</a:t>
            </a:fld>
            <a:endParaRPr lang="nb-NO"/>
          </a:p>
        </p:txBody>
      </p:sp>
    </p:spTree>
    <p:extLst>
      <p:ext uri="{BB962C8B-B14F-4D97-AF65-F5344CB8AC3E}">
        <p14:creationId xmlns:p14="http://schemas.microsoft.com/office/powerpoint/2010/main" val="3559034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nb-NO" sz="1800" b="0">
                <a:effectLst/>
                <a:latin typeface="Calibri" panose="020F0502020204030204" pitchFamily="34" charset="0"/>
                <a:ea typeface="Calibri" panose="020F0502020204030204" pitchFamily="34" charset="0"/>
                <a:cs typeface="Times New Roman" panose="02020603050405020304" pitchFamily="18" charset="0"/>
              </a:rPr>
              <a:t>Kirkens Nødhjelp jobber i stor grad med vann. (Vi kaller det WASH, det er en forkortelse som står for </a:t>
            </a:r>
            <a:r>
              <a:rPr lang="nb-NO" sz="1800" b="0" i="1">
                <a:effectLst/>
                <a:latin typeface="Calibri" panose="020F0502020204030204" pitchFamily="34" charset="0"/>
                <a:ea typeface="Calibri" panose="020F0502020204030204" pitchFamily="34" charset="0"/>
                <a:cs typeface="Times New Roman" panose="02020603050405020304" pitchFamily="18" charset="0"/>
              </a:rPr>
              <a:t>water</a:t>
            </a:r>
            <a:r>
              <a:rPr lang="nb-NO" sz="1800" b="0">
                <a:effectLst/>
                <a:latin typeface="Calibri" panose="020F0502020204030204" pitchFamily="34" charset="0"/>
                <a:ea typeface="Calibri" panose="020F0502020204030204" pitchFamily="34" charset="0"/>
                <a:cs typeface="Times New Roman" panose="02020603050405020304" pitchFamily="18" charset="0"/>
              </a:rPr>
              <a:t>,</a:t>
            </a:r>
            <a:r>
              <a:rPr lang="nb-NO" sz="1800" b="0" i="1">
                <a:effectLst/>
                <a:latin typeface="Calibri" panose="020F0502020204030204" pitchFamily="34" charset="0"/>
                <a:ea typeface="Calibri" panose="020F0502020204030204" pitchFamily="34" charset="0"/>
                <a:cs typeface="Times New Roman" panose="02020603050405020304" pitchFamily="18" charset="0"/>
              </a:rPr>
              <a:t> sanitation &amp;</a:t>
            </a:r>
            <a:r>
              <a:rPr lang="nb-NO" sz="1800" b="0">
                <a:effectLst/>
                <a:latin typeface="Calibri" panose="020F0502020204030204" pitchFamily="34" charset="0"/>
                <a:ea typeface="Calibri" panose="020F0502020204030204" pitchFamily="34" charset="0"/>
                <a:cs typeface="Times New Roman" panose="02020603050405020304" pitchFamily="18" charset="0"/>
              </a:rPr>
              <a:t> </a:t>
            </a:r>
            <a:r>
              <a:rPr lang="nb-NO" sz="1800" b="0" i="1">
                <a:effectLst/>
                <a:latin typeface="Calibri" panose="020F0502020204030204" pitchFamily="34" charset="0"/>
                <a:ea typeface="Calibri" panose="020F0502020204030204" pitchFamily="34" charset="0"/>
                <a:cs typeface="Times New Roman" panose="02020603050405020304" pitchFamily="18" charset="0"/>
              </a:rPr>
              <a:t>hygiene</a:t>
            </a:r>
            <a:r>
              <a:rPr lang="nb-NO" sz="1800" b="0">
                <a:effectLst/>
                <a:latin typeface="Calibri" panose="020F0502020204030204" pitchFamily="34" charset="0"/>
                <a:ea typeface="Calibri" panose="020F0502020204030204" pitchFamily="34" charset="0"/>
                <a:cs typeface="Times New Roman" panose="02020603050405020304" pitchFamily="18" charset="0"/>
              </a:rPr>
              <a:t> (vann, sanitær og hygiene).)</a:t>
            </a:r>
            <a:br>
              <a:rPr lang="nb-NO" sz="1800" b="0">
                <a:effectLst/>
                <a:latin typeface="Calibri" panose="020F0502020204030204" pitchFamily="34" charset="0"/>
                <a:ea typeface="Calibri" panose="020F0502020204030204" pitchFamily="34" charset="0"/>
                <a:cs typeface="Times New Roman" panose="02020603050405020304" pitchFamily="18" charset="0"/>
              </a:rPr>
            </a:br>
            <a:r>
              <a:rPr lang="nb-NO" sz="1800" b="0">
                <a:effectLst/>
                <a:latin typeface="Calibri" panose="020F0502020204030204" pitchFamily="34" charset="0"/>
                <a:ea typeface="Calibri" panose="020F0502020204030204" pitchFamily="34" charset="0"/>
                <a:cs typeface="Times New Roman" panose="02020603050405020304" pitchFamily="18" charset="0"/>
              </a:rPr>
              <a:t>I </a:t>
            </a:r>
            <a:r>
              <a:rPr lang="nb-NO" sz="1800">
                <a:effectLst/>
                <a:latin typeface="Calibri" panose="020F0502020204030204" pitchFamily="34" charset="0"/>
                <a:ea typeface="Calibri" panose="020F0502020204030204" pitchFamily="34" charset="0"/>
                <a:cs typeface="Times New Roman" panose="02020603050405020304" pitchFamily="18" charset="0"/>
              </a:rPr>
              <a:t>Norge tar vi rent vann som en selvfølge. Hver nordmann bruker i snitt 160-200 liter vann i døgnet. </a:t>
            </a:r>
          </a:p>
          <a:p>
            <a:pPr marL="457200">
              <a:lnSpc>
                <a:spcPct val="107000"/>
              </a:lnSpc>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Det er like mye vann som du får plass til i et standard badekar.</a:t>
            </a:r>
          </a:p>
          <a:p>
            <a:pPr marL="457200">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I fattige land: Hver person bruker i gjennomsnitt 10 liter vann per dag til drikke, mat, vask av klær og seg selv.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Vannforbruket per person kan være så lavt som 5 liter i døgnet, og dette vannet er ikke nødvendigvis rent. FN anslår et daglig vannforbruk på 50 liter per person som et minimum. </a:t>
            </a:r>
            <a:r>
              <a:rPr lang="nb-NO" sz="1800" i="1">
                <a:effectLst/>
                <a:latin typeface="Calibri" panose="020F0502020204030204" pitchFamily="34" charset="0"/>
                <a:ea typeface="Calibri" panose="020F0502020204030204" pitchFamily="34" charset="0"/>
                <a:cs typeface="Times New Roman" panose="02020603050405020304" pitchFamily="18" charset="0"/>
              </a:rPr>
              <a:t>(Kilde: Norsk Vann)</a:t>
            </a:r>
          </a:p>
          <a:p>
            <a:pPr marL="457200">
              <a:lnSpc>
                <a:spcPct val="107000"/>
              </a:lnSpc>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Noen vannfakta:</a:t>
            </a:r>
          </a:p>
          <a:p>
            <a:pPr marL="457200">
              <a:lnSpc>
                <a:spcPct val="107000"/>
              </a:lnSpc>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 typeface="Arial" panose="020B0604020202020204" pitchFamily="34" charset="0"/>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771 millioner mennesker over hele verden mangler tilgang til rent vann. </a:t>
            </a:r>
            <a:br>
              <a:rPr lang="nb-NO" sz="1800">
                <a:effectLst/>
                <a:latin typeface="Calibri" panose="020F0502020204030204" pitchFamily="34" charset="0"/>
                <a:ea typeface="Calibri" panose="020F0502020204030204" pitchFamily="34" charset="0"/>
                <a:cs typeface="Times New Roman" panose="02020603050405020304" pitchFamily="18" charset="0"/>
              </a:rPr>
            </a:br>
            <a:r>
              <a:rPr lang="nb-NO" sz="1800">
                <a:effectLst/>
                <a:latin typeface="Calibri" panose="020F0502020204030204" pitchFamily="34" charset="0"/>
                <a:ea typeface="Calibri" panose="020F0502020204030204" pitchFamily="34" charset="0"/>
                <a:cs typeface="Times New Roman" panose="02020603050405020304" pitchFamily="18" charset="0"/>
              </a:rPr>
              <a:t>Det er 1 av hvert 9 menneske. </a:t>
            </a:r>
          </a:p>
          <a:p>
            <a:pPr marL="1200150" lvl="1" indent="-285750">
              <a:lnSpc>
                <a:spcPct val="107000"/>
              </a:lnSpc>
              <a:spcAft>
                <a:spcPts val="800"/>
              </a:spcAft>
              <a:buFont typeface="Arial" panose="020B0604020202020204" pitchFamily="34" charset="0"/>
              <a:buChar char="•"/>
            </a:pPr>
            <a:r>
              <a:rPr lang="nb-NO" sz="1800" i="1">
                <a:effectLst/>
                <a:latin typeface="Calibri" panose="020F0502020204030204" pitchFamily="34" charset="0"/>
                <a:ea typeface="Calibri" panose="020F0502020204030204" pitchFamily="34" charset="0"/>
                <a:cs typeface="Times New Roman" panose="02020603050405020304" pitchFamily="18" charset="0"/>
              </a:rPr>
              <a:t>(Tips til en liten aktivitet! Tell høyt personene i rommet fra 1-9, alle som blir nummer 9 samler seg/reiser seg. Dette synliggjør hvor stor andel av gruppen/menneskene på jorda som ikke har tilgang på rent vann.)</a:t>
            </a:r>
          </a:p>
          <a:p>
            <a:pPr marL="457200">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nb-NO" sz="1800" i="1">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 typeface="Arial" panose="020B0604020202020204" pitchFamily="34" charset="0"/>
              <a:buChar char="•"/>
            </a:pPr>
            <a:r>
              <a:rPr lang="nb-NO" sz="1800" i="1">
                <a:effectLst/>
                <a:latin typeface="Calibri" panose="020F0502020204030204" pitchFamily="34" charset="0"/>
                <a:ea typeface="Calibri" panose="020F0502020204030204" pitchFamily="34" charset="0"/>
                <a:cs typeface="Times New Roman" panose="02020603050405020304" pitchFamily="18" charset="0"/>
              </a:rPr>
              <a:t>Hver dag dør 700 barn (under 5 år) pga mangel på tilgang til rent vann, diare og dehydrering er den største årsaken. </a:t>
            </a:r>
          </a:p>
          <a:p>
            <a:pPr marL="7429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800" i="1">
                <a:effectLst/>
                <a:latin typeface="Calibri" panose="020F0502020204030204" pitchFamily="34" charset="0"/>
                <a:ea typeface="Calibri" panose="020F0502020204030204" pitchFamily="34" charset="0"/>
                <a:cs typeface="Times New Roman" panose="02020603050405020304" pitchFamily="18" charset="0"/>
              </a:rPr>
              <a:t>494 millioner mennesker mangler tilgang på et toalett. (Men situasjonen er egentlig mer alvorlig, for</a:t>
            </a:r>
          </a:p>
          <a:p>
            <a:pPr marL="742950" indent="-285750">
              <a:lnSpc>
                <a:spcPct val="107000"/>
              </a:lnSpc>
              <a:spcAft>
                <a:spcPts val="800"/>
              </a:spcAft>
              <a:buFont typeface="Arial" panose="020B0604020202020204" pitchFamily="34" charset="0"/>
              <a:buChar char="•"/>
            </a:pPr>
            <a:r>
              <a:rPr lang="nb-NO" sz="1800" i="1">
                <a:effectLst/>
                <a:latin typeface="Calibri" panose="020F0502020204030204" pitchFamily="34" charset="0"/>
                <a:ea typeface="Calibri" panose="020F0502020204030204" pitchFamily="34" charset="0"/>
                <a:cs typeface="Times New Roman" panose="02020603050405020304" pitchFamily="18" charset="0"/>
              </a:rPr>
              <a:t>2,3 milliarder mennesker mangler grunnleggende fasiliteter for å kunne vaske seg hjemme, dvs. tilgang på rent vann. Det er 29% av verdens befolkning.</a:t>
            </a:r>
          </a:p>
          <a:p>
            <a:pPr marL="742950" indent="-285750">
              <a:lnSpc>
                <a:spcPct val="107000"/>
              </a:lnSpc>
              <a:spcAft>
                <a:spcPts val="800"/>
              </a:spcAft>
              <a:buFont typeface="Arial" panose="020B0604020202020204" pitchFamily="34" charset="0"/>
              <a:buChar char="•"/>
            </a:pPr>
            <a:r>
              <a:rPr lang="nb-NO" sz="1800" i="1">
                <a:effectLst/>
                <a:latin typeface="Calibri" panose="020F0502020204030204" pitchFamily="34" charset="0"/>
                <a:ea typeface="Calibri" panose="020F0502020204030204" pitchFamily="34" charset="0"/>
                <a:cs typeface="Times New Roman" panose="02020603050405020304" pitchFamily="18" charset="0"/>
              </a:rPr>
              <a:t>Pga vann-relaterte sykdommer taper barn globalt 443 millioner skoledager hvert år. I Norge ville det tilsvart at 1 av 3 elever i grunnskolen ikke fikk gått på skolen, men vært hjemme pga sykdom.</a:t>
            </a:r>
          </a:p>
          <a:p>
            <a:pPr marL="457200" indent="0">
              <a:lnSpc>
                <a:spcPct val="107000"/>
              </a:lnSpc>
              <a:spcAft>
                <a:spcPts val="800"/>
              </a:spcAft>
              <a:buFont typeface="Arial" panose="020B0604020202020204" pitchFamily="34" charset="0"/>
              <a:buNone/>
            </a:pPr>
            <a:endParaRPr lang="nb-NO" sz="1800" i="1">
              <a:effectLst/>
              <a:latin typeface="Calibri" panose="020F0502020204030204" pitchFamily="34" charset="0"/>
              <a:ea typeface="Calibri" panose="020F0502020204030204" pitchFamily="34" charset="0"/>
              <a:cs typeface="Times New Roman" panose="02020603050405020304" pitchFamily="18" charset="0"/>
            </a:endParaRPr>
          </a:p>
          <a:p>
            <a:pPr marL="457200" indent="0">
              <a:lnSpc>
                <a:spcPct val="107000"/>
              </a:lnSpc>
              <a:spcAft>
                <a:spcPts val="800"/>
              </a:spcAft>
              <a:buFont typeface="Arial" panose="020B0604020202020204" pitchFamily="34" charset="0"/>
              <a:buNone/>
            </a:pPr>
            <a:r>
              <a:rPr lang="nb-NO" sz="1800" i="0">
                <a:effectLst/>
                <a:latin typeface="Calibri" panose="020F0502020204030204" pitchFamily="34" charset="0"/>
                <a:ea typeface="Calibri" panose="020F0502020204030204" pitchFamily="34" charset="0"/>
                <a:cs typeface="Times New Roman" panose="02020603050405020304" pitchFamily="18" charset="0"/>
              </a:rPr>
              <a:t>Hvilke av disse faktaene overrasket deg mest? </a:t>
            </a:r>
            <a:r>
              <a:rPr lang="nb-NO" sz="1800" i="1">
                <a:effectLst/>
                <a:latin typeface="Calibri" panose="020F0502020204030204" pitchFamily="34" charset="0"/>
                <a:ea typeface="Calibri" panose="020F0502020204030204" pitchFamily="34" charset="0"/>
                <a:cs typeface="Times New Roman" panose="02020603050405020304" pitchFamily="18" charset="0"/>
              </a:rPr>
              <a:t>Spør gruppen eller be dem snakke med sidemannen i 30 sek. Del noen av svarene høyt i gruppen.</a:t>
            </a:r>
          </a:p>
        </p:txBody>
      </p:sp>
      <p:sp>
        <p:nvSpPr>
          <p:cNvPr id="4" name="Slide Number Placeholder 3"/>
          <p:cNvSpPr>
            <a:spLocks noGrp="1"/>
          </p:cNvSpPr>
          <p:nvPr>
            <p:ph type="sldNum" sz="quarter" idx="5"/>
          </p:nvPr>
        </p:nvSpPr>
        <p:spPr/>
        <p:txBody>
          <a:bodyPr/>
          <a:lstStyle/>
          <a:p>
            <a:fld id="{C1E67AF7-6CCD-4B2E-9CCD-3FFDB8B6620E}" type="slidenum">
              <a:rPr lang="nb-NO" smtClean="0"/>
              <a:t>13</a:t>
            </a:fld>
            <a:endParaRPr lang="nb-NO"/>
          </a:p>
        </p:txBody>
      </p:sp>
    </p:spTree>
    <p:extLst>
      <p:ext uri="{BB962C8B-B14F-4D97-AF65-F5344CB8AC3E}">
        <p14:creationId xmlns:p14="http://schemas.microsoft.com/office/powerpoint/2010/main" val="116769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800" b="1" i="0" u="none" strike="noStrike">
                <a:solidFill>
                  <a:srgbClr val="000000"/>
                </a:solidFill>
                <a:effectLst/>
                <a:latin typeface="Calibri" panose="020F0502020204030204" pitchFamily="34" charset="0"/>
              </a:rPr>
              <a:t>Se for deg stille vann – og så en vanndråpe som treffer overflaten og ringer i vannet brer seg utover – flere og flere, nesten til det uendelige.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1" i="0" u="none" strike="noStrike">
                <a:solidFill>
                  <a:srgbClr val="000000"/>
                </a:solidFill>
                <a:effectLst/>
                <a:latin typeface="Calibri" panose="020F0502020204030204" pitchFamily="34" charset="0"/>
              </a:rPr>
              <a:t>Tilgang på rent VANN har enorme ringvirkninger i et menneskes liv.</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Om du har tilgang på rent vann – har det positive ringvirkninger for hele livet ditt.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a:p>
            <a:pPr algn="l" rtl="0" fontAlgn="base"/>
            <a:r>
              <a:rPr lang="nb-NO" sz="1800" b="0" i="0" u="none" strike="noStrike">
                <a:solidFill>
                  <a:srgbClr val="000000"/>
                </a:solidFill>
                <a:effectLst/>
                <a:latin typeface="Calibri" panose="020F0502020204030204" pitchFamily="34" charset="0"/>
              </a:rPr>
              <a:t>Og om du ikke har tilgang på rent vann – har det svært negative ringvirkninger for livet ditt.</a:t>
            </a:r>
            <a:r>
              <a:rPr lang="en-US" sz="1800" b="0" i="0">
                <a:solidFill>
                  <a:srgbClr val="444444"/>
                </a:solidFill>
                <a:effectLst/>
                <a:latin typeface="Calibri" panose="020F0502020204030204" pitchFamily="34" charset="0"/>
              </a:rPr>
              <a:t>​</a:t>
            </a:r>
          </a:p>
          <a:p>
            <a:pPr algn="l" rtl="0" fontAlgn="base"/>
            <a:endParaRPr lang="en-US" sz="1800" b="0" i="0">
              <a:solidFill>
                <a:srgbClr val="444444"/>
              </a:solidFill>
              <a:effectLst/>
              <a:latin typeface="Calibri" panose="020F0502020204030204" pitchFamily="34" charset="0"/>
            </a:endParaRPr>
          </a:p>
          <a:p>
            <a:pPr fontAlgn="base">
              <a:defRPr/>
            </a:pPr>
            <a:r>
              <a:rPr lang="nb-NO" sz="1800">
                <a:effectLst/>
                <a:latin typeface="Calibri"/>
                <a:ea typeface="Calibri" panose="020F0502020204030204" pitchFamily="34" charset="0"/>
                <a:cs typeface="Calibri"/>
              </a:rPr>
              <a:t>Et håp kan begynne med en dråpe vann. </a:t>
            </a:r>
            <a:br>
              <a:rPr lang="nb-NO" sz="1800">
                <a:effectLst/>
                <a:latin typeface="Calibri" panose="020F0502020204030204" pitchFamily="34" charset="0"/>
                <a:ea typeface="Calibri" panose="020F0502020204030204" pitchFamily="34" charset="0"/>
                <a:cs typeface="Calibri"/>
              </a:rPr>
            </a:br>
            <a:r>
              <a:rPr lang="nb-NO" sz="1800">
                <a:effectLst/>
                <a:latin typeface="Calibri"/>
                <a:ea typeface="Calibri" panose="020F0502020204030204" pitchFamily="34" charset="0"/>
                <a:cs typeface="Calibri"/>
              </a:rPr>
              <a:t>Det kan gi en fremtid uten sult, fattigdom</a:t>
            </a:r>
            <a:r>
              <a:rPr lang="nb-NO" sz="1800">
                <a:latin typeface="Calibri"/>
                <a:ea typeface="Calibri" panose="020F0502020204030204" pitchFamily="34" charset="0"/>
                <a:cs typeface="Calibri"/>
              </a:rPr>
              <a:t>,</a:t>
            </a:r>
            <a:r>
              <a:rPr lang="nb-NO" sz="1800">
                <a:effectLst/>
                <a:latin typeface="Calibri"/>
                <a:ea typeface="Calibri" panose="020F0502020204030204" pitchFamily="34" charset="0"/>
                <a:cs typeface="Calibri"/>
              </a:rPr>
              <a:t> </a:t>
            </a:r>
            <a:r>
              <a:rPr lang="nb-NO" sz="1800">
                <a:latin typeface="Calibri"/>
                <a:ea typeface="Calibri" panose="020F0502020204030204" pitchFamily="34" charset="0"/>
                <a:cs typeface="Calibri"/>
              </a:rPr>
              <a:t>sykdom og</a:t>
            </a:r>
            <a:r>
              <a:rPr lang="nb-NO" sz="1800">
                <a:effectLst/>
                <a:latin typeface="Calibri"/>
                <a:ea typeface="Calibri" panose="020F0502020204030204" pitchFamily="34" charset="0"/>
                <a:cs typeface="Calibri"/>
              </a:rPr>
              <a:t> konflikt. </a:t>
            </a:r>
            <a:br>
              <a:rPr lang="nb-NO" sz="1800">
                <a:effectLst/>
                <a:latin typeface="Calibri" panose="020F0502020204030204" pitchFamily="34" charset="0"/>
                <a:ea typeface="Calibri" panose="020F0502020204030204" pitchFamily="34" charset="0"/>
                <a:cs typeface="Calibri"/>
              </a:rPr>
            </a:br>
            <a:r>
              <a:rPr lang="nb-NO" sz="1800">
                <a:effectLst/>
                <a:latin typeface="Calibri"/>
                <a:ea typeface="Calibri" panose="020F0502020204030204" pitchFamily="34" charset="0"/>
                <a:cs typeface="Calibri"/>
              </a:rPr>
              <a:t>Vann kan endre et liv, en landsby og et land. </a:t>
            </a:r>
            <a:br>
              <a:rPr lang="nb-NO" sz="1800">
                <a:effectLst/>
                <a:latin typeface="Calibri" panose="020F0502020204030204" pitchFamily="34" charset="0"/>
                <a:ea typeface="Calibri" panose="020F0502020204030204" pitchFamily="34" charset="0"/>
                <a:cs typeface="Calibri"/>
              </a:rPr>
            </a:br>
            <a:r>
              <a:rPr lang="nb-NO" sz="1800">
                <a:effectLst/>
                <a:latin typeface="Calibri"/>
                <a:ea typeface="Calibri" panose="020F0502020204030204" pitchFamily="34" charset="0"/>
                <a:cs typeface="Calibri"/>
              </a:rPr>
              <a:t>Vann er livsviktig.</a:t>
            </a:r>
            <a:r>
              <a:rPr lang="nb-NO" sz="1800">
                <a:latin typeface="Calibri"/>
                <a:ea typeface="Calibri" panose="020F0502020204030204" pitchFamily="34" charset="0"/>
                <a:cs typeface="Calibri"/>
              </a:rPr>
              <a:t> </a:t>
            </a:r>
            <a:endParaRPr lang="en-GB" sz="1800">
              <a:effectLst/>
              <a:latin typeface="Calibri"/>
              <a:ea typeface="Calibri" panose="020F0502020204030204" pitchFamily="34" charset="0"/>
              <a:cs typeface="Times New Roman" panose="02020603050405020304" pitchFamily="18" charset="0"/>
            </a:endParaRPr>
          </a:p>
          <a:p>
            <a:pPr algn="l" rtl="0" fontAlgn="base"/>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Nå skal vi nærmere på hvordan mangelen på tilgang på rent vann har ringvirkninger for </a:t>
            </a:r>
            <a:r>
              <a:rPr lang="nb-NO" sz="1800" b="1" i="0">
                <a:solidFill>
                  <a:srgbClr val="444444"/>
                </a:solidFill>
                <a:effectLst/>
                <a:latin typeface="Calibri" panose="020F0502020204030204" pitchFamily="34" charset="0"/>
              </a:rPr>
              <a:t>utdanning</a:t>
            </a:r>
            <a:r>
              <a:rPr lang="nb-NO" sz="1800" b="0" i="0">
                <a:solidFill>
                  <a:srgbClr val="444444"/>
                </a:solidFill>
                <a:effectLst/>
                <a:latin typeface="Calibri" panose="020F0502020204030204" pitchFamily="34" charset="0"/>
              </a:rPr>
              <a:t>, </a:t>
            </a:r>
            <a:r>
              <a:rPr lang="nb-NO" sz="1800" b="1" i="0">
                <a:solidFill>
                  <a:srgbClr val="444444"/>
                </a:solidFill>
                <a:effectLst/>
                <a:latin typeface="Calibri" panose="020F0502020204030204" pitchFamily="34" charset="0"/>
              </a:rPr>
              <a:t>helse</a:t>
            </a:r>
            <a:r>
              <a:rPr lang="nb-NO" sz="1800" b="0" i="0">
                <a:solidFill>
                  <a:srgbClr val="444444"/>
                </a:solidFill>
                <a:effectLst/>
                <a:latin typeface="Calibri" panose="020F0502020204030204" pitchFamily="34" charset="0"/>
              </a:rPr>
              <a:t> og </a:t>
            </a:r>
            <a:r>
              <a:rPr lang="nb-NO" sz="1800" b="1" i="0">
                <a:solidFill>
                  <a:srgbClr val="444444"/>
                </a:solidFill>
                <a:effectLst/>
                <a:latin typeface="Calibri" panose="020F0502020204030204" pitchFamily="34" charset="0"/>
              </a:rPr>
              <a:t>klimaendringer.</a:t>
            </a:r>
          </a:p>
          <a:p>
            <a:pPr algn="l" rtl="0" fontAlgn="base"/>
            <a:endParaRPr lang="nb-NO" sz="1800" b="0" i="0">
              <a:solidFill>
                <a:srgbClr val="444444"/>
              </a:solidFill>
              <a:effectLst/>
              <a:latin typeface="Calibri" panose="020F0502020204030204" pitchFamily="34" charset="0"/>
            </a:endParaRPr>
          </a:p>
          <a:p>
            <a:pPr algn="l" rtl="0" fontAlgn="base"/>
            <a:r>
              <a:rPr lang="nb-NO" sz="1800" b="0" i="1">
                <a:solidFill>
                  <a:srgbClr val="444444"/>
                </a:solidFill>
                <a:effectLst/>
                <a:latin typeface="Calibri" panose="020F0502020204030204" pitchFamily="34" charset="0"/>
              </a:rPr>
              <a:t>Tips! Om du har begrenset med tid, kan du velge ut 1-2 av disse eksemplene, man må ikke ta for seg alle.</a:t>
            </a:r>
            <a:endParaRPr lang="nb-NO" b="0" i="1">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14</a:t>
            </a:fld>
            <a:endParaRPr lang="nb-NO"/>
          </a:p>
        </p:txBody>
      </p:sp>
    </p:spTree>
    <p:extLst>
      <p:ext uri="{BB962C8B-B14F-4D97-AF65-F5344CB8AC3E}">
        <p14:creationId xmlns:p14="http://schemas.microsoft.com/office/powerpoint/2010/main" val="2732132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nb-NO" sz="1200" b="0" i="0" u="none" strike="noStrike">
                <a:solidFill>
                  <a:srgbClr val="000000"/>
                </a:solidFill>
                <a:effectLst/>
                <a:latin typeface="Calibri" panose="020F0502020204030204" pitchFamily="34" charset="0"/>
              </a:rPr>
              <a:t>En jente som ikke har tilgang på rent vann der hun bor må </a:t>
            </a:r>
            <a:r>
              <a:rPr lang="nb-NO" sz="1200" b="1" i="0" u="none" strike="noStrike">
                <a:solidFill>
                  <a:srgbClr val="000000"/>
                </a:solidFill>
                <a:effectLst/>
                <a:latin typeface="Calibri" panose="020F0502020204030204" pitchFamily="34" charset="0"/>
              </a:rPr>
              <a:t>gå langt </a:t>
            </a:r>
            <a:r>
              <a:rPr lang="nb-NO" sz="1200" b="0" i="0" u="none" strike="noStrike">
                <a:solidFill>
                  <a:srgbClr val="000000"/>
                </a:solidFill>
                <a:effectLst/>
                <a:latin typeface="Calibri" panose="020F0502020204030204" pitchFamily="34" charset="0"/>
              </a:rPr>
              <a:t>hjemmefra for å hente vann. Hun er dermed </a:t>
            </a:r>
            <a:r>
              <a:rPr lang="nb-NO" sz="1200" b="1" i="0" u="none" strike="noStrike">
                <a:solidFill>
                  <a:srgbClr val="000000"/>
                </a:solidFill>
                <a:effectLst/>
                <a:latin typeface="Calibri" panose="020F0502020204030204" pitchFamily="34" charset="0"/>
              </a:rPr>
              <a:t>sårbar for overfall og voldtekt, </a:t>
            </a:r>
            <a:r>
              <a:rPr lang="nb-NO" sz="1200" b="0" i="0" u="none" strike="noStrike">
                <a:solidFill>
                  <a:srgbClr val="000000"/>
                </a:solidFill>
                <a:effectLst/>
                <a:latin typeface="Calibri" panose="020F0502020204030204" pitchFamily="34" charset="0"/>
              </a:rPr>
              <a:t>særlig i områder med krig og konflikt. Hun må gå 3 timer for å finne vann og en kanne vann kan veie 20 kg - det er tungt! Hun </a:t>
            </a:r>
            <a:r>
              <a:rPr lang="nb-NO" sz="1200" b="1" i="0" u="none" strike="noStrike">
                <a:solidFill>
                  <a:srgbClr val="000000"/>
                </a:solidFill>
                <a:effectLst/>
                <a:latin typeface="Calibri" panose="020F0502020204030204" pitchFamily="34" charset="0"/>
              </a:rPr>
              <a:t>blir sliten og utmattet.</a:t>
            </a:r>
            <a:r>
              <a:rPr lang="en-US" sz="1200" b="0" i="0">
                <a:solidFill>
                  <a:srgbClr val="444444"/>
                </a:solidFill>
                <a:effectLst/>
                <a:latin typeface="Calibri" panose="020F0502020204030204" pitchFamily="34" charset="0"/>
              </a:rPr>
              <a:t>​</a:t>
            </a:r>
            <a:br>
              <a:rPr lang="en-US" sz="1200" b="0" i="0">
                <a:solidFill>
                  <a:srgbClr val="444444"/>
                </a:solidFill>
                <a:effectLst/>
                <a:latin typeface="Calibri" panose="020F0502020204030204" pitchFamily="34" charset="0"/>
              </a:rPr>
            </a:br>
            <a:endParaRPr lang="en-US" sz="1200" b="0" i="0">
              <a:solidFill>
                <a:srgbClr val="444444"/>
              </a:solidFill>
              <a:effectLst/>
              <a:latin typeface="Calibri" panose="020F0502020204030204" pitchFamily="34" charset="0"/>
            </a:endParaRPr>
          </a:p>
          <a:p>
            <a:pPr algn="l" rtl="0" fontAlgn="base">
              <a:buFont typeface="Arial" panose="020B0604020202020204" pitchFamily="34" charset="0"/>
              <a:buNone/>
            </a:pPr>
            <a:r>
              <a:rPr lang="nb-NO" sz="1200" b="0" i="0" u="none" strike="noStrike">
                <a:solidFill>
                  <a:srgbClr val="000000"/>
                </a:solidFill>
                <a:effectLst/>
                <a:latin typeface="Calibri" panose="020F0502020204030204" pitchFamily="34" charset="0"/>
              </a:rPr>
              <a:t>Tiden i løpet av en dag strekker ikke til, hun har ikke tid til lekser og hun kommer for sent til skolen - hun </a:t>
            </a:r>
            <a:r>
              <a:rPr lang="nb-NO" sz="1200" b="1" i="0" u="none" strike="noStrike">
                <a:solidFill>
                  <a:srgbClr val="000000"/>
                </a:solidFill>
                <a:effectLst/>
                <a:latin typeface="Calibri" panose="020F0502020204030204" pitchFamily="34" charset="0"/>
              </a:rPr>
              <a:t>mister skolegang</a:t>
            </a:r>
            <a:r>
              <a:rPr lang="nb-NO" sz="1200" b="0" i="0" u="none" strike="noStrike">
                <a:solidFill>
                  <a:srgbClr val="000000"/>
                </a:solidFill>
                <a:effectLst/>
                <a:latin typeface="Calibri" panose="020F0502020204030204" pitchFamily="34" charset="0"/>
              </a:rPr>
              <a:t>. Hun mister dermed muligheten for videre utdanning som fører til </a:t>
            </a:r>
            <a:r>
              <a:rPr lang="nb-NO" sz="1200" b="1" i="0" u="none" strike="noStrike">
                <a:solidFill>
                  <a:srgbClr val="000000"/>
                </a:solidFill>
                <a:effectLst/>
                <a:latin typeface="Calibri" panose="020F0502020204030204" pitchFamily="34" charset="0"/>
              </a:rPr>
              <a:t>færre jobbmuligheter</a:t>
            </a:r>
            <a:r>
              <a:rPr lang="nb-NO" sz="1200" b="0" i="0" u="none" strike="noStrike">
                <a:solidFill>
                  <a:srgbClr val="000000"/>
                </a:solidFill>
                <a:effectLst/>
                <a:latin typeface="Calibri" panose="020F0502020204030204" pitchFamily="34" charset="0"/>
              </a:rPr>
              <a:t>. Få eller ingen jobbmuligheter fører til </a:t>
            </a:r>
            <a:r>
              <a:rPr lang="nb-NO" sz="1200" b="1" i="0" u="none" strike="noStrike">
                <a:solidFill>
                  <a:srgbClr val="000000"/>
                </a:solidFill>
                <a:effectLst/>
                <a:latin typeface="Calibri" panose="020F0502020204030204" pitchFamily="34" charset="0"/>
              </a:rPr>
              <a:t>tapt inntekt </a:t>
            </a:r>
            <a:r>
              <a:rPr lang="nb-NO" sz="1200" b="0" i="0" u="none" strike="noStrike">
                <a:solidFill>
                  <a:srgbClr val="000000"/>
                </a:solidFill>
                <a:effectLst/>
                <a:latin typeface="Calibri" panose="020F0502020204030204" pitchFamily="34" charset="0"/>
              </a:rPr>
              <a:t>og kanskje et liv i fattigdom. Det hindrer utvikling i hele samfunn.</a:t>
            </a:r>
            <a:r>
              <a:rPr lang="en-US" sz="1200" b="0" i="0">
                <a:solidFill>
                  <a:srgbClr val="444444"/>
                </a:solidFill>
                <a:effectLst/>
                <a:latin typeface="Calibri" panose="020F0502020204030204" pitchFamily="34" charset="0"/>
              </a:rPr>
              <a:t>​</a:t>
            </a:r>
            <a:r>
              <a:rPr lang="nb-NO" sz="1200" b="0" i="0">
                <a:solidFill>
                  <a:srgbClr val="444444"/>
                </a:solidFill>
                <a:effectLst/>
                <a:latin typeface="Calibri" panose="020F0502020204030204" pitchFamily="34" charset="0"/>
              </a:rPr>
              <a:t>​</a:t>
            </a:r>
          </a:p>
          <a:p>
            <a:pPr algn="l" rtl="0" fontAlgn="base">
              <a:buFont typeface="Arial" panose="020B0604020202020204" pitchFamily="34" charset="0"/>
              <a:buNone/>
            </a:pPr>
            <a:endParaRPr lang="nb-NO" sz="1200" b="0" i="0">
              <a:solidFill>
                <a:srgbClr val="444444"/>
              </a:solidFill>
              <a:effectLst/>
              <a:latin typeface="Calibri" panose="020F0502020204030204" pitchFamily="34" charset="0"/>
            </a:endParaRPr>
          </a:p>
          <a:p>
            <a:pPr algn="l" rtl="0" fontAlgn="base">
              <a:buFont typeface="Arial" panose="020B0604020202020204" pitchFamily="34" charset="0"/>
              <a:buNone/>
            </a:pPr>
            <a:r>
              <a:rPr lang="nb-NO" sz="1200"/>
              <a:t>Dere husker </a:t>
            </a:r>
            <a:r>
              <a:rPr lang="nb-NO" sz="1200" err="1"/>
              <a:t>Deodata</a:t>
            </a:r>
            <a:r>
              <a:rPr lang="nb-NO" sz="1200"/>
              <a:t>?! Hun var i denne situasjonen før landsbyen hennes fikk brønn. </a:t>
            </a:r>
            <a:endParaRPr lang="nb-NO" sz="1200" b="0" i="0">
              <a:solidFill>
                <a:srgbClr val="444444"/>
              </a:solidFill>
              <a:effectLst/>
              <a:latin typeface="Calibri" panose="020F0502020204030204" pitchFamily="34" charset="0"/>
            </a:endParaRPr>
          </a:p>
          <a:p>
            <a:endParaRPr lang="nb-NO"/>
          </a:p>
        </p:txBody>
      </p:sp>
      <p:sp>
        <p:nvSpPr>
          <p:cNvPr id="4" name="Slide Number Placeholder 3"/>
          <p:cNvSpPr>
            <a:spLocks noGrp="1"/>
          </p:cNvSpPr>
          <p:nvPr>
            <p:ph type="sldNum" sz="quarter" idx="5"/>
          </p:nvPr>
        </p:nvSpPr>
        <p:spPr/>
        <p:txBody>
          <a:bodyPr/>
          <a:lstStyle/>
          <a:p>
            <a:fld id="{C1E67AF7-6CCD-4B2E-9CCD-3FFDB8B6620E}" type="slidenum">
              <a:rPr lang="nb-NO" smtClean="0"/>
              <a:t>15</a:t>
            </a:fld>
            <a:endParaRPr lang="nb-NO"/>
          </a:p>
        </p:txBody>
      </p:sp>
    </p:spTree>
    <p:extLst>
      <p:ext uri="{BB962C8B-B14F-4D97-AF65-F5344CB8AC3E}">
        <p14:creationId xmlns:p14="http://schemas.microsoft.com/office/powerpoint/2010/main" val="3363766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Og her, i midten, på bildet ser dere </a:t>
            </a:r>
            <a:r>
              <a:rPr lang="nb-NO" err="1"/>
              <a:t>Shedrack</a:t>
            </a:r>
            <a:r>
              <a:rPr lang="nb-NO"/>
              <a:t>. Han er 9 år gammel og bor i samme landsby som </a:t>
            </a:r>
            <a:r>
              <a:rPr lang="nb-NO" err="1"/>
              <a:t>Deodata</a:t>
            </a:r>
            <a:r>
              <a:rPr lang="nb-NO"/>
              <a:t>. Han elsker å spille fotball og vil bli politi når han blir voksen. </a:t>
            </a:r>
            <a:r>
              <a:rPr lang="nb-NO" err="1"/>
              <a:t>Shedrack</a:t>
            </a:r>
            <a:r>
              <a:rPr lang="nb-NO"/>
              <a:t> bor sammen med pappaen sin og to søsken. Mammaen til </a:t>
            </a:r>
            <a:r>
              <a:rPr lang="nb-NO" err="1"/>
              <a:t>Shedrack</a:t>
            </a:r>
            <a:r>
              <a:rPr lang="nb-NO"/>
              <a:t> pendler inn til byen for å studere og få seg utdanning. Når hun er ferdig med studiene vil hun kunne skaffe seg en bedre betalt jobb og familiens inntekt vil styrkes.</a:t>
            </a:r>
            <a:endParaRPr lang="en-GB"/>
          </a:p>
        </p:txBody>
      </p:sp>
      <p:sp>
        <p:nvSpPr>
          <p:cNvPr id="4" name="Slide Number Placeholder 3"/>
          <p:cNvSpPr>
            <a:spLocks noGrp="1"/>
          </p:cNvSpPr>
          <p:nvPr>
            <p:ph type="sldNum" sz="quarter" idx="5"/>
          </p:nvPr>
        </p:nvSpPr>
        <p:spPr/>
        <p:txBody>
          <a:bodyPr/>
          <a:lstStyle/>
          <a:p>
            <a:fld id="{C1E67AF7-6CCD-4B2E-9CCD-3FFDB8B6620E}" type="slidenum">
              <a:rPr lang="nb-NO" smtClean="0"/>
              <a:t>16</a:t>
            </a:fld>
            <a:endParaRPr lang="nb-NO"/>
          </a:p>
        </p:txBody>
      </p:sp>
    </p:spTree>
    <p:extLst>
      <p:ext uri="{BB962C8B-B14F-4D97-AF65-F5344CB8AC3E}">
        <p14:creationId xmlns:p14="http://schemas.microsoft.com/office/powerpoint/2010/main" val="1601286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200" b="0" i="0" u="none" strike="noStrike">
                <a:solidFill>
                  <a:srgbClr val="000000"/>
                </a:solidFill>
                <a:effectLst/>
                <a:latin typeface="Calibri" panose="020F0502020204030204" pitchFamily="34" charset="0"/>
              </a:rPr>
              <a:t>(Et eksempel på hvordan mangel på tilgang til rent vann har negative ringvirkninger for </a:t>
            </a:r>
            <a:r>
              <a:rPr lang="nb-NO" sz="1200" b="1" i="0" u="none" strike="noStrike">
                <a:solidFill>
                  <a:srgbClr val="000000"/>
                </a:solidFill>
                <a:effectLst/>
                <a:latin typeface="Calibri" panose="020F0502020204030204" pitchFamily="34" charset="0"/>
              </a:rPr>
              <a:t>helsen din</a:t>
            </a:r>
            <a:r>
              <a:rPr lang="nb-NO" sz="1200" b="0" i="0" u="none" strike="noStrike">
                <a:solidFill>
                  <a:srgbClr val="000000"/>
                </a:solidFill>
                <a:effectLst/>
                <a:latin typeface="Calibri" panose="020F0502020204030204" pitchFamily="34" charset="0"/>
              </a:rPr>
              <a:t>.)</a:t>
            </a:r>
          </a:p>
          <a:p>
            <a:pPr algn="l" rtl="0" fontAlgn="base"/>
            <a:endParaRPr lang="nb-NO" sz="1200" b="1" i="0" u="none" strike="noStrike">
              <a:solidFill>
                <a:srgbClr val="000000"/>
              </a:solidFill>
              <a:effectLst/>
              <a:latin typeface="Calibri" panose="020F0502020204030204" pitchFamily="34" charset="0"/>
            </a:endParaRPr>
          </a:p>
          <a:p>
            <a:pPr algn="l" rtl="0" fontAlgn="base"/>
            <a:r>
              <a:rPr lang="nb-NO" sz="1200" b="0" i="0" u="none" strike="noStrike">
                <a:solidFill>
                  <a:srgbClr val="000000"/>
                </a:solidFill>
                <a:effectLst/>
                <a:latin typeface="Calibri" panose="020F0502020204030204" pitchFamily="34" charset="0"/>
              </a:rPr>
              <a:t>Når du ikke har tilgang på rent vann, blir du tvunget til å drikke det vannet som er tilgjengelig. Vannet kan inneholde ulike </a:t>
            </a:r>
            <a:r>
              <a:rPr lang="nb-NO" sz="1200" b="1" i="0" u="none" strike="noStrike">
                <a:solidFill>
                  <a:srgbClr val="000000"/>
                </a:solidFill>
                <a:effectLst/>
                <a:latin typeface="Calibri" panose="020F0502020204030204" pitchFamily="34" charset="0"/>
              </a:rPr>
              <a:t>bakterier</a:t>
            </a:r>
            <a:r>
              <a:rPr lang="nb-NO" sz="1200" b="0" i="0" u="none" strike="noStrike">
                <a:solidFill>
                  <a:srgbClr val="000000"/>
                </a:solidFill>
                <a:effectLst/>
                <a:latin typeface="Calibri" panose="020F0502020204030204" pitchFamily="34" charset="0"/>
              </a:rPr>
              <a:t> </a:t>
            </a:r>
            <a:r>
              <a:rPr lang="nb-NO" sz="1200" b="1" i="0" u="none" strike="noStrike">
                <a:solidFill>
                  <a:srgbClr val="000000"/>
                </a:solidFill>
                <a:effectLst/>
                <a:latin typeface="Calibri" panose="020F0502020204030204" pitchFamily="34" charset="0"/>
              </a:rPr>
              <a:t>og vannbårne sykdommer</a:t>
            </a:r>
            <a:r>
              <a:rPr lang="nb-NO" sz="1200" b="0" i="0" u="none" strike="noStrike">
                <a:solidFill>
                  <a:srgbClr val="000000"/>
                </a:solidFill>
                <a:effectLst/>
                <a:latin typeface="Calibri" panose="020F0502020204030204" pitchFamily="34" charset="0"/>
              </a:rPr>
              <a:t>, og når du drikker det eller bruker det i matlaging risikerer du å bli</a:t>
            </a:r>
            <a:r>
              <a:rPr lang="nb-NO" sz="1200" b="1" i="0" u="none" strike="noStrike">
                <a:solidFill>
                  <a:srgbClr val="000000"/>
                </a:solidFill>
                <a:effectLst/>
                <a:latin typeface="Calibri" panose="020F0502020204030204" pitchFamily="34" charset="0"/>
              </a:rPr>
              <a:t> syk. </a:t>
            </a:r>
            <a:r>
              <a:rPr lang="nb-NO" sz="1200" b="0" i="0" u="none" strike="noStrike">
                <a:solidFill>
                  <a:srgbClr val="000000"/>
                </a:solidFill>
                <a:effectLst/>
                <a:latin typeface="Calibri" panose="020F0502020204030204" pitchFamily="34" charset="0"/>
              </a:rPr>
              <a:t>En av sykdommene man risikerer å få er kolera. Vet du hva kolera er? Du har kanskje hørt folk si «pest eller kolera»? </a:t>
            </a:r>
            <a:r>
              <a:rPr lang="nb-NO" sz="1200" b="0" i="1" u="none" strike="noStrike">
                <a:solidFill>
                  <a:srgbClr val="000000"/>
                </a:solidFill>
                <a:effectLst/>
                <a:latin typeface="Calibri" panose="020F0502020204030204" pitchFamily="34" charset="0"/>
              </a:rPr>
              <a:t>(sum sammen 2 og 2 i 30 sek, del et par svar høyt i gruppen).</a:t>
            </a:r>
          </a:p>
          <a:p>
            <a:pPr algn="l" rtl="0" fontAlgn="base"/>
            <a:endParaRPr lang="nb-NO" sz="1200" b="0" i="1" u="none" strike="noStrike">
              <a:solidFill>
                <a:srgbClr val="000000"/>
              </a:solidFill>
              <a:effectLst/>
              <a:latin typeface="Calibri" panose="020F0502020204030204" pitchFamily="34" charset="0"/>
            </a:endParaRPr>
          </a:p>
          <a:p>
            <a:pPr algn="l">
              <a:buFont typeface="Arial" panose="020B0604020202020204" pitchFamily="34" charset="0"/>
              <a:buNone/>
            </a:pPr>
            <a:r>
              <a:rPr lang="nb-NO" sz="1200" b="0" i="0" u="none" strike="noStrike">
                <a:solidFill>
                  <a:srgbClr val="000000"/>
                </a:solidFill>
                <a:effectLst/>
                <a:latin typeface="Calibri" panose="020F0502020204030204" pitchFamily="34" charset="0"/>
              </a:rPr>
              <a:t>Kolera er en bakterie</a:t>
            </a:r>
            <a:r>
              <a:rPr lang="nb-NO" sz="1800" b="0" i="0">
                <a:solidFill>
                  <a:srgbClr val="615D5E"/>
                </a:solidFill>
                <a:effectLst/>
                <a:latin typeface="DIN-Light"/>
              </a:rPr>
              <a:t>sykdom som kan medføre kraftig </a:t>
            </a:r>
            <a:r>
              <a:rPr lang="nb-NO" sz="1800" b="1" i="0">
                <a:solidFill>
                  <a:srgbClr val="615D5E"/>
                </a:solidFill>
                <a:effectLst/>
                <a:latin typeface="DIN-Light"/>
              </a:rPr>
              <a:t>diaré og </a:t>
            </a:r>
            <a:r>
              <a:rPr lang="nb-NO" sz="1800" b="0" i="0">
                <a:solidFill>
                  <a:srgbClr val="615D5E"/>
                </a:solidFill>
                <a:effectLst/>
                <a:latin typeface="DIN-Light"/>
              </a:rPr>
              <a:t>dermed </a:t>
            </a:r>
            <a:r>
              <a:rPr lang="nb-NO" sz="1800" b="1" i="0">
                <a:solidFill>
                  <a:srgbClr val="615D5E"/>
                </a:solidFill>
                <a:effectLst/>
                <a:latin typeface="DIN-Light"/>
              </a:rPr>
              <a:t>dehydrering</a:t>
            </a:r>
            <a:r>
              <a:rPr lang="nb-NO" sz="1800" b="0" i="0">
                <a:solidFill>
                  <a:srgbClr val="615D5E"/>
                </a:solidFill>
                <a:effectLst/>
                <a:latin typeface="DIN-Light"/>
              </a:rPr>
              <a:t>. (</a:t>
            </a:r>
            <a:r>
              <a:rPr lang="nb-NO" sz="2800" b="0" i="0">
                <a:solidFill>
                  <a:srgbClr val="615D5E"/>
                </a:solidFill>
                <a:effectLst/>
                <a:latin typeface="DIN-Light"/>
              </a:rPr>
              <a:t>Kolera forårsakes av bakterien Vibrio cholerae.) Bakterien spres først og fremst gjennom forurenset drikkevann, og opptrer særlig i områder med dårlige sanitære forhold. Den viktigste behandlingen er tilføring av væske. I de fleste tilfellene er behandling med tilstrekkelig drikke og salter tilstrekkelig. For alvorlige tilfeller kan det være nødvendig med intravenøs (i blodåre) væsketilførsel, i alle fall i den første delen av sykdommen. Den syke er vanligvis betydelig inntørket. </a:t>
            </a:r>
            <a:r>
              <a:rPr lang="nb-NO" sz="2800" b="0" i="1">
                <a:solidFill>
                  <a:srgbClr val="615D5E"/>
                </a:solidFill>
                <a:effectLst/>
                <a:latin typeface="DIN-Light"/>
              </a:rPr>
              <a:t>(Kilde: NHI)</a:t>
            </a:r>
          </a:p>
          <a:p>
            <a:pPr algn="l" rtl="0" fontAlgn="base"/>
            <a:endParaRPr lang="en-US" sz="1800" b="1" i="0">
              <a:solidFill>
                <a:srgbClr val="444444"/>
              </a:solidFill>
              <a:effectLst/>
              <a:latin typeface="Calibri" panose="020F0502020204030204" pitchFamily="34" charset="0"/>
            </a:endParaRPr>
          </a:p>
          <a:p>
            <a:pPr algn="l"/>
            <a:r>
              <a:rPr lang="nb-NO" sz="2800" b="0" i="0">
                <a:solidFill>
                  <a:srgbClr val="615D5E"/>
                </a:solidFill>
                <a:effectLst/>
                <a:latin typeface="DIN-Light"/>
              </a:rPr>
              <a:t>Mennesker kan overleve lenge med lite eller ingen mat, men mangel på rent vann tar liv i løpet av kort tid. </a:t>
            </a:r>
          </a:p>
          <a:p>
            <a:pPr algn="l"/>
            <a:r>
              <a:rPr lang="nb-NO" sz="2800" b="0" i="0">
                <a:solidFill>
                  <a:srgbClr val="615D5E"/>
                </a:solidFill>
                <a:effectLst/>
                <a:latin typeface="DIN-Light"/>
              </a:rPr>
              <a:t>Kolera og andre vannbårne sykdommer følger ofte i kjølvannet av en katastrofe. Vannforsyninger ødelagt av klimakriser og vannpumper og rørledninger bombet og skutt i stykker i krig er to eksempler.</a:t>
            </a:r>
          </a:p>
          <a:p>
            <a:pPr algn="l"/>
            <a:endParaRPr lang="nb-NO" sz="4000" b="0" i="0">
              <a:solidFill>
                <a:srgbClr val="615D5E"/>
              </a:solidFill>
              <a:effectLst/>
              <a:latin typeface="DIN-Light"/>
            </a:endParaRPr>
          </a:p>
          <a:p>
            <a:pPr algn="l"/>
            <a:r>
              <a:rPr lang="nb-NO" sz="4000" b="0" i="0">
                <a:solidFill>
                  <a:srgbClr val="615D5E"/>
                </a:solidFill>
                <a:effectLst/>
                <a:latin typeface="DIN-Light"/>
              </a:rPr>
              <a:t>WHO anslår 2-3 millioner koleratilfeller med 100 000-120 000 </a:t>
            </a:r>
            <a:r>
              <a:rPr lang="nb-NO" sz="4000" b="1" i="0">
                <a:solidFill>
                  <a:srgbClr val="615D5E"/>
                </a:solidFill>
                <a:effectLst/>
                <a:latin typeface="DIN-Light"/>
              </a:rPr>
              <a:t>dødsfall</a:t>
            </a:r>
            <a:r>
              <a:rPr lang="nb-NO" sz="4000" b="0" i="0">
                <a:solidFill>
                  <a:srgbClr val="615D5E"/>
                </a:solidFill>
                <a:effectLst/>
                <a:latin typeface="DIN-Light"/>
              </a:rPr>
              <a:t> årlig. De fleste av tilfellene ville vært avverget med enkel behandling. Det farlige ved kolera er det svært store væsketapet som oppstår innen kort tid. Spesielt hos barn i fattige land er dette farlig. De aller fleste med kolera trenger derfor umiddelbart å dekke tapet av vann og salter fra kroppen for å bli friske. </a:t>
            </a:r>
            <a:r>
              <a:rPr lang="nb-NO" sz="4000" b="0" i="0" u="sng">
                <a:solidFill>
                  <a:srgbClr val="615D5E"/>
                </a:solidFill>
                <a:effectLst/>
                <a:latin typeface="DIN-Light"/>
              </a:rPr>
              <a:t>Tilgang på rent vann er dermed livsviktig!</a:t>
            </a:r>
            <a:endParaRPr lang="nb-NO" sz="2800" b="0" i="0" u="sng">
              <a:solidFill>
                <a:srgbClr val="615D5E"/>
              </a:solidFill>
              <a:effectLst/>
              <a:latin typeface="DIN-Light"/>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17</a:t>
            </a:fld>
            <a:endParaRPr lang="nb-NO"/>
          </a:p>
        </p:txBody>
      </p:sp>
    </p:spTree>
    <p:extLst>
      <p:ext uri="{BB962C8B-B14F-4D97-AF65-F5344CB8AC3E}">
        <p14:creationId xmlns:p14="http://schemas.microsoft.com/office/powerpoint/2010/main" val="3543906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800" b="0" i="0" u="none" strike="noStrike">
                <a:solidFill>
                  <a:srgbClr val="000000"/>
                </a:solidFill>
                <a:effectLst/>
                <a:latin typeface="Calibri" panose="020F0502020204030204" pitchFamily="34" charset="0"/>
              </a:rPr>
              <a:t>Bilde du ser her er fra Sindh-provinsen i Pakistan. Ødeleggelsene er massive.</a:t>
            </a:r>
            <a:br>
              <a:rPr lang="nb-NO" sz="1800" b="0" i="0" u="none" strike="noStrike">
                <a:solidFill>
                  <a:srgbClr val="000000"/>
                </a:solidFill>
                <a:effectLst/>
                <a:latin typeface="Calibri" panose="020F0502020204030204" pitchFamily="34" charset="0"/>
              </a:rPr>
            </a:br>
            <a:r>
              <a:rPr lang="nb-NO" sz="1800" b="0" i="0" u="none" strike="noStrike">
                <a:solidFill>
                  <a:srgbClr val="000000"/>
                </a:solidFill>
                <a:effectLst/>
                <a:latin typeface="Calibri" panose="020F0502020204030204" pitchFamily="34" charset="0"/>
              </a:rPr>
              <a:t>I august 2022 ble store deler av Pakistan rammet av en enorm flom. </a:t>
            </a:r>
            <a:r>
              <a:rPr lang="nb-NO" sz="1800" b="0" i="0">
                <a:solidFill>
                  <a:srgbClr val="615D5E"/>
                </a:solidFill>
                <a:effectLst/>
                <a:latin typeface="DIN-Light"/>
              </a:rPr>
              <a:t>Over 33 millioner mennesker ble rammet av flommen og 1800 mennesker mistet livet. </a:t>
            </a:r>
            <a:endParaRPr lang="nb-NO" sz="1800" b="0" i="0" u="none" strike="noStrike">
              <a:solidFill>
                <a:srgbClr val="000000"/>
              </a:solidFill>
              <a:effectLst/>
              <a:latin typeface="Calibri" panose="020F0502020204030204" pitchFamily="34" charset="0"/>
            </a:endParaRPr>
          </a:p>
          <a:p>
            <a:pPr algn="l" rtl="0" fontAlgn="base"/>
            <a:r>
              <a:rPr lang="nb-NO" b="0" i="0">
                <a:solidFill>
                  <a:srgbClr val="615D5E"/>
                </a:solidFill>
                <a:effectLst/>
                <a:latin typeface="DIN-Light"/>
              </a:rPr>
              <a:t>Fire måneder etter flommen (i desember 2022, da dette bildet ble tatt) lever 20 millioner mennesker fortsatt under svært vanskelige forhold. Mange har ikke tak over hode, mat eller tilgang til rent vann. I tillegg er faren for alvorlige sykdommer stor.  </a:t>
            </a:r>
          </a:p>
          <a:p>
            <a:pPr algn="l" rtl="0" fontAlgn="base"/>
            <a:endParaRPr lang="nb-NO" b="0" i="0">
              <a:solidFill>
                <a:srgbClr val="615D5E"/>
              </a:solidFill>
              <a:effectLst/>
              <a:latin typeface="DIN-Light"/>
            </a:endParaRPr>
          </a:p>
          <a:p>
            <a:pPr algn="l"/>
            <a:r>
              <a:rPr lang="nb-NO" b="0" i="0">
                <a:solidFill>
                  <a:srgbClr val="615D5E"/>
                </a:solidFill>
                <a:effectLst/>
                <a:latin typeface="DIN-Light"/>
              </a:rPr>
              <a:t>Sykdommer som kolera, dengue, alvorlig diaré og malaria truer nå den flomrammede befolkningen. I tillegg er det rapporter om tilfeller av skabb, spesielt hos barn som leker i flomvannet, </a:t>
            </a:r>
            <a:r>
              <a:rPr lang="nb-NO" b="0" i="0">
                <a:solidFill>
                  <a:srgbClr val="5A0058"/>
                </a:solidFill>
                <a:effectLst/>
                <a:latin typeface="DIN-Light"/>
                <a:hlinkClick r:id="rId3"/>
              </a:rPr>
              <a:t>ifølge Reliefweb. </a:t>
            </a:r>
            <a:endParaRPr lang="nb-NO" b="0" i="0">
              <a:solidFill>
                <a:srgbClr val="615D5E"/>
              </a:solidFill>
              <a:effectLst/>
              <a:latin typeface="DIN-Light"/>
            </a:endParaRPr>
          </a:p>
          <a:p>
            <a:pPr algn="l"/>
            <a:r>
              <a:rPr lang="nb-NO" b="0" i="0">
                <a:solidFill>
                  <a:srgbClr val="615D5E"/>
                </a:solidFill>
                <a:effectLst/>
                <a:latin typeface="DIN-Light"/>
              </a:rPr>
              <a:t>Kirkens Nødhjelp arbeider aktivt for å forebygge spredningen av smitte, blant annet med utdeling av hygienekit og gi økt tilgang til rent vann og gode sanitære løsninger.</a:t>
            </a:r>
          </a:p>
          <a:p>
            <a:pPr algn="l" rtl="0" fontAlgn="base"/>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18</a:t>
            </a:fld>
            <a:endParaRPr lang="nb-NO"/>
          </a:p>
        </p:txBody>
      </p:sp>
    </p:spTree>
    <p:extLst>
      <p:ext uri="{BB962C8B-B14F-4D97-AF65-F5344CB8AC3E}">
        <p14:creationId xmlns:p14="http://schemas.microsoft.com/office/powerpoint/2010/main" val="3458655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200" b="1" i="0" u="none" strike="noStrike">
                <a:solidFill>
                  <a:srgbClr val="000000"/>
                </a:solidFill>
                <a:effectLst/>
                <a:latin typeface="Calibri" panose="020F0502020204030204" pitchFamily="34" charset="0"/>
              </a:rPr>
              <a:t>Klimaendringer</a:t>
            </a:r>
            <a:r>
              <a:rPr lang="nb-NO" sz="1200" b="0" i="0" u="none" strike="noStrike">
                <a:solidFill>
                  <a:srgbClr val="000000"/>
                </a:solidFill>
                <a:effectLst/>
                <a:latin typeface="Calibri" panose="020F0502020204030204" pitchFamily="34" charset="0"/>
              </a:rPr>
              <a:t> som flom, orkaner og </a:t>
            </a:r>
            <a:r>
              <a:rPr lang="nb-NO" sz="1200" b="1" i="0" u="none" strike="noStrike">
                <a:solidFill>
                  <a:srgbClr val="000000"/>
                </a:solidFill>
                <a:effectLst/>
                <a:latin typeface="Calibri" panose="020F0502020204030204" pitchFamily="34" charset="0"/>
              </a:rPr>
              <a:t>tørke</a:t>
            </a:r>
            <a:r>
              <a:rPr lang="nb-NO" sz="1200" b="0" i="0" u="none" strike="noStrike">
                <a:solidFill>
                  <a:srgbClr val="000000"/>
                </a:solidFill>
                <a:effectLst/>
                <a:latin typeface="Calibri" panose="020F0502020204030204" pitchFamily="34" charset="0"/>
              </a:rPr>
              <a:t> påvirker menneskers mulighet for tilgang på rent vann. </a:t>
            </a:r>
          </a:p>
          <a:p>
            <a:pPr algn="l" rtl="0" fontAlgn="base"/>
            <a:endParaRPr lang="nb-NO" sz="1200" b="0" i="0" u="none" strike="noStrike">
              <a:solidFill>
                <a:srgbClr val="000000"/>
              </a:solidFill>
              <a:effectLst/>
              <a:latin typeface="Calibri" panose="020F0502020204030204" pitchFamily="34" charset="0"/>
            </a:endParaRPr>
          </a:p>
          <a:p>
            <a:pPr algn="l" rtl="0" fontAlgn="base"/>
            <a:r>
              <a:rPr lang="nb-NO" sz="1800" b="0" i="0">
                <a:solidFill>
                  <a:srgbClr val="615D5E"/>
                </a:solidFill>
                <a:effectLst/>
                <a:latin typeface="DIN-Light"/>
              </a:rPr>
              <a:t>I Somalia er fire regnsesonger på rad uteblitt. Landet er nå rammet av den verste tørken på 40 år. </a:t>
            </a:r>
            <a:r>
              <a:rPr lang="nb-NO" sz="1200" b="0" i="0" u="none" strike="noStrike">
                <a:solidFill>
                  <a:srgbClr val="000000"/>
                </a:solidFill>
                <a:effectLst/>
                <a:latin typeface="Calibri" panose="020F0502020204030204" pitchFamily="34" charset="0"/>
              </a:rPr>
              <a:t>Når vannet uteblir, </a:t>
            </a:r>
            <a:r>
              <a:rPr lang="nb-NO" sz="1200" b="1" i="0" u="none" strike="noStrike">
                <a:solidFill>
                  <a:srgbClr val="000000"/>
                </a:solidFill>
                <a:effectLst/>
                <a:latin typeface="Calibri" panose="020F0502020204030204" pitchFamily="34" charset="0"/>
              </a:rPr>
              <a:t>dør både avlinger og dyr</a:t>
            </a:r>
            <a:r>
              <a:rPr lang="nb-NO" sz="1200" b="0" i="0" u="none" strike="noStrike">
                <a:solidFill>
                  <a:srgbClr val="000000"/>
                </a:solidFill>
                <a:effectLst/>
                <a:latin typeface="Calibri" panose="020F0502020204030204" pitchFamily="34" charset="0"/>
              </a:rPr>
              <a:t>, som skulle sikret mat og inntekt til menneskene. Over 1 million mennesker er drevet på intern </a:t>
            </a:r>
            <a:r>
              <a:rPr lang="nb-NO" sz="1200" b="1" i="0" u="none" strike="noStrike">
                <a:solidFill>
                  <a:srgbClr val="000000"/>
                </a:solidFill>
                <a:effectLst/>
                <a:latin typeface="Calibri" panose="020F0502020204030204" pitchFamily="34" charset="0"/>
              </a:rPr>
              <a:t>flukt</a:t>
            </a:r>
            <a:r>
              <a:rPr lang="nb-NO" sz="1200" b="0" i="0" u="none" strike="noStrike">
                <a:solidFill>
                  <a:srgbClr val="000000"/>
                </a:solidFill>
                <a:effectLst/>
                <a:latin typeface="Calibri" panose="020F0502020204030204" pitchFamily="34" charset="0"/>
              </a:rPr>
              <a:t> i landet.  De oppsøker andre tettbygde strøk og landsbyer i håp om hjelp, de trenger vann og mat for ikke å </a:t>
            </a:r>
            <a:r>
              <a:rPr lang="nb-NO" sz="1200" b="1" i="0" u="none" strike="noStrike">
                <a:solidFill>
                  <a:srgbClr val="000000"/>
                </a:solidFill>
                <a:effectLst/>
                <a:latin typeface="Calibri" panose="020F0502020204030204" pitchFamily="34" charset="0"/>
              </a:rPr>
              <a:t>risikere å dø</a:t>
            </a:r>
            <a:r>
              <a:rPr lang="nb-NO"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br>
              <a:rPr lang="en-US" sz="1200" b="0" i="0">
                <a:solidFill>
                  <a:srgbClr val="444444"/>
                </a:solidFill>
                <a:effectLst/>
                <a:latin typeface="Calibri" panose="020F0502020204030204" pitchFamily="34" charset="0"/>
              </a:rPr>
            </a:br>
            <a:endParaRPr lang="en-US" sz="1200" b="0" i="0">
              <a:solidFill>
                <a:srgbClr val="444444"/>
              </a:solidFill>
              <a:effectLst/>
              <a:latin typeface="Calibri" panose="020F0502020204030204" pitchFamily="34" charset="0"/>
            </a:endParaRPr>
          </a:p>
          <a:p>
            <a:pPr algn="l" rtl="0" fontAlgn="base"/>
            <a:r>
              <a:rPr lang="en-US" sz="1200" b="0" i="0">
                <a:solidFill>
                  <a:srgbClr val="444444"/>
                </a:solidFill>
                <a:effectLst/>
                <a:latin typeface="Verdana" panose="020B0604030504040204" pitchFamily="34" charset="0"/>
              </a:rPr>
              <a:t>​</a:t>
            </a:r>
            <a:r>
              <a:rPr lang="nb-NO" sz="1800" b="0" i="0">
                <a:solidFill>
                  <a:srgbClr val="615D5E"/>
                </a:solidFill>
                <a:effectLst/>
                <a:latin typeface="DIN-Light"/>
              </a:rPr>
              <a:t>Den forverrede effektene av klimaendringer er en av årsaken til tørken landet nå opplever. Matvareprisene i landet er også dobbelt som følge av krigen i Ukraina. Før Russland invaderte Ukraina importerte Somalia minst 90 prosent av kornet sitt fra de to landene.</a:t>
            </a:r>
            <a:endParaRPr lang="nb-NO"/>
          </a:p>
        </p:txBody>
      </p:sp>
      <p:sp>
        <p:nvSpPr>
          <p:cNvPr id="4" name="Slide Number Placeholder 3"/>
          <p:cNvSpPr>
            <a:spLocks noGrp="1"/>
          </p:cNvSpPr>
          <p:nvPr>
            <p:ph type="sldNum" sz="quarter" idx="5"/>
          </p:nvPr>
        </p:nvSpPr>
        <p:spPr/>
        <p:txBody>
          <a:bodyPr/>
          <a:lstStyle/>
          <a:p>
            <a:fld id="{C1E67AF7-6CCD-4B2E-9CCD-3FFDB8B6620E}" type="slidenum">
              <a:rPr lang="nb-NO" smtClean="0"/>
              <a:t>19</a:t>
            </a:fld>
            <a:endParaRPr lang="nb-NO"/>
          </a:p>
        </p:txBody>
      </p:sp>
    </p:spTree>
    <p:extLst>
      <p:ext uri="{BB962C8B-B14F-4D97-AF65-F5344CB8AC3E}">
        <p14:creationId xmlns:p14="http://schemas.microsoft.com/office/powerpoint/2010/main" val="384504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FFFFF"/>
                </a:solidFill>
                <a:effectLst/>
                <a:latin typeface="DIN-Light"/>
              </a:rPr>
              <a:t>Kirkens Nødhjelp er </a:t>
            </a:r>
            <a:r>
              <a:rPr lang="en-GB" b="0" i="0" dirty="0" err="1">
                <a:solidFill>
                  <a:srgbClr val="FFFFFF"/>
                </a:solidFill>
                <a:effectLst/>
                <a:latin typeface="DIN-Light"/>
              </a:rPr>
              <a:t>en</a:t>
            </a:r>
            <a:r>
              <a:rPr lang="en-GB" b="0" i="0" dirty="0">
                <a:solidFill>
                  <a:srgbClr val="FFFFFF"/>
                </a:solidFill>
                <a:effectLst/>
                <a:latin typeface="DIN-Light"/>
              </a:rPr>
              <a:t> </a:t>
            </a:r>
            <a:r>
              <a:rPr lang="en-GB" b="0" i="0" dirty="0" err="1">
                <a:solidFill>
                  <a:srgbClr val="FFFFFF"/>
                </a:solidFill>
                <a:effectLst/>
                <a:latin typeface="DIN-Light"/>
              </a:rPr>
              <a:t>norsk</a:t>
            </a:r>
            <a:r>
              <a:rPr lang="en-GB" b="0" i="0" dirty="0">
                <a:solidFill>
                  <a:srgbClr val="FFFFFF"/>
                </a:solidFill>
                <a:effectLst/>
                <a:latin typeface="DIN-Light"/>
              </a:rPr>
              <a:t> </a:t>
            </a:r>
            <a:r>
              <a:rPr lang="en-GB" b="0" i="0" dirty="0" err="1">
                <a:solidFill>
                  <a:srgbClr val="FFFFFF"/>
                </a:solidFill>
                <a:effectLst/>
                <a:latin typeface="DIN-Light"/>
              </a:rPr>
              <a:t>bistandsorganisasjon</a:t>
            </a:r>
            <a:r>
              <a:rPr lang="en-GB" b="0" i="0" dirty="0">
                <a:solidFill>
                  <a:srgbClr val="FFFFFF"/>
                </a:solidFill>
                <a:effectLst/>
                <a:latin typeface="DIN-Light"/>
              </a:rPr>
              <a:t> </a:t>
            </a:r>
            <a:r>
              <a:rPr lang="en-GB" b="0" i="0" dirty="0" err="1">
                <a:solidFill>
                  <a:srgbClr val="FFFFFF"/>
                </a:solidFill>
                <a:effectLst/>
                <a:latin typeface="DIN-Light"/>
              </a:rPr>
              <a:t>som</a:t>
            </a:r>
            <a:r>
              <a:rPr lang="en-GB" b="0" i="0" dirty="0">
                <a:solidFill>
                  <a:srgbClr val="FFFFFF"/>
                </a:solidFill>
                <a:effectLst/>
                <a:latin typeface="DIN-Light"/>
              </a:rPr>
              <a:t> jobber </a:t>
            </a:r>
            <a:r>
              <a:rPr lang="en-GB" b="0" i="0" dirty="0" err="1">
                <a:solidFill>
                  <a:srgbClr val="FFFFFF"/>
                </a:solidFill>
                <a:effectLst/>
                <a:latin typeface="DIN-Light"/>
              </a:rPr>
              <a:t>i</a:t>
            </a:r>
            <a:r>
              <a:rPr lang="en-GB" b="0" i="0" dirty="0">
                <a:solidFill>
                  <a:srgbClr val="FFFFFF"/>
                </a:solidFill>
                <a:effectLst/>
                <a:latin typeface="DIN-Light"/>
              </a:rPr>
              <a:t> over 30 land, med </a:t>
            </a:r>
            <a:r>
              <a:rPr lang="en-GB" b="0" i="0" dirty="0" err="1">
                <a:solidFill>
                  <a:srgbClr val="FFFFFF"/>
                </a:solidFill>
                <a:effectLst/>
                <a:latin typeface="DIN-Light"/>
              </a:rPr>
              <a:t>nødhjelp</a:t>
            </a:r>
            <a:r>
              <a:rPr lang="en-GB" b="0" i="0" dirty="0">
                <a:solidFill>
                  <a:srgbClr val="FFFFFF"/>
                </a:solidFill>
                <a:effectLst/>
                <a:latin typeface="DIN-Light"/>
              </a:rPr>
              <a:t>, </a:t>
            </a:r>
            <a:r>
              <a:rPr lang="en-GB" b="0" i="0" dirty="0" err="1">
                <a:solidFill>
                  <a:srgbClr val="FFFFFF"/>
                </a:solidFill>
                <a:effectLst/>
                <a:latin typeface="DIN-Light"/>
              </a:rPr>
              <a:t>langsiktig</a:t>
            </a:r>
            <a:r>
              <a:rPr lang="en-GB" b="0" i="0" dirty="0">
                <a:solidFill>
                  <a:srgbClr val="FFFFFF"/>
                </a:solidFill>
                <a:effectLst/>
                <a:latin typeface="DIN-Light"/>
              </a:rPr>
              <a:t> </a:t>
            </a:r>
            <a:r>
              <a:rPr lang="en-GB" b="0" i="0" dirty="0" err="1">
                <a:solidFill>
                  <a:srgbClr val="FFFFFF"/>
                </a:solidFill>
                <a:effectLst/>
                <a:latin typeface="DIN-Light"/>
              </a:rPr>
              <a:t>utviklingsarbeid</a:t>
            </a:r>
            <a:r>
              <a:rPr lang="en-GB" b="0" i="0" dirty="0">
                <a:solidFill>
                  <a:srgbClr val="FFFFFF"/>
                </a:solidFill>
                <a:effectLst/>
                <a:latin typeface="DIN-Light"/>
              </a:rPr>
              <a:t> </a:t>
            </a:r>
            <a:r>
              <a:rPr lang="en-GB" b="0" i="0" dirty="0" err="1">
                <a:solidFill>
                  <a:srgbClr val="FFFFFF"/>
                </a:solidFill>
                <a:effectLst/>
                <a:latin typeface="DIN-Light"/>
              </a:rPr>
              <a:t>og</a:t>
            </a:r>
            <a:r>
              <a:rPr lang="en-GB" b="0" i="0" dirty="0">
                <a:solidFill>
                  <a:srgbClr val="FFFFFF"/>
                </a:solidFill>
                <a:effectLst/>
                <a:latin typeface="DIN-Light"/>
              </a:rPr>
              <a:t> </a:t>
            </a:r>
            <a:r>
              <a:rPr lang="en-GB" b="0" i="0" dirty="0" err="1">
                <a:solidFill>
                  <a:srgbClr val="FFFFFF"/>
                </a:solidFill>
                <a:effectLst/>
                <a:latin typeface="DIN-Light"/>
              </a:rPr>
              <a:t>politisk</a:t>
            </a:r>
            <a:r>
              <a:rPr lang="en-GB" b="0" i="0" dirty="0">
                <a:solidFill>
                  <a:srgbClr val="FFFFFF"/>
                </a:solidFill>
                <a:effectLst/>
                <a:latin typeface="DIN-Light"/>
              </a:rPr>
              <a:t> </a:t>
            </a:r>
            <a:r>
              <a:rPr lang="en-GB" b="0" i="0" dirty="0" err="1">
                <a:solidFill>
                  <a:srgbClr val="FFFFFF"/>
                </a:solidFill>
                <a:effectLst/>
                <a:latin typeface="DIN-Light"/>
              </a:rPr>
              <a:t>påvirkning</a:t>
            </a:r>
            <a:r>
              <a:rPr lang="en-GB" b="0" i="0" dirty="0">
                <a:solidFill>
                  <a:srgbClr val="FFFFFF"/>
                </a:solidFill>
                <a:effectLst/>
                <a:latin typeface="DIN-Light"/>
              </a:rPr>
              <a:t>. Vi jobber for å </a:t>
            </a:r>
            <a:r>
              <a:rPr lang="en-GB" b="0" i="0" dirty="0" err="1">
                <a:solidFill>
                  <a:srgbClr val="FFFFFF"/>
                </a:solidFill>
                <a:effectLst/>
                <a:latin typeface="DIN-Light"/>
              </a:rPr>
              <a:t>redde</a:t>
            </a:r>
            <a:r>
              <a:rPr lang="en-GB" b="0" i="0" dirty="0">
                <a:solidFill>
                  <a:srgbClr val="FFFFFF"/>
                </a:solidFill>
                <a:effectLst/>
                <a:latin typeface="DIN-Light"/>
              </a:rPr>
              <a:t> liv </a:t>
            </a:r>
            <a:r>
              <a:rPr lang="en-GB" b="0" i="0" dirty="0" err="1">
                <a:solidFill>
                  <a:srgbClr val="FFFFFF"/>
                </a:solidFill>
                <a:effectLst/>
                <a:latin typeface="DIN-Light"/>
              </a:rPr>
              <a:t>og</a:t>
            </a:r>
            <a:r>
              <a:rPr lang="en-GB" b="0" i="0" dirty="0">
                <a:solidFill>
                  <a:srgbClr val="FFFFFF"/>
                </a:solidFill>
                <a:effectLst/>
                <a:latin typeface="DIN-Light"/>
              </a:rPr>
              <a:t> </a:t>
            </a:r>
            <a:r>
              <a:rPr lang="en-GB" b="0" i="0" dirty="0" err="1">
                <a:solidFill>
                  <a:srgbClr val="FFFFFF"/>
                </a:solidFill>
                <a:effectLst/>
                <a:latin typeface="DIN-Light"/>
              </a:rPr>
              <a:t>forandre</a:t>
            </a:r>
            <a:r>
              <a:rPr lang="en-GB" b="0" i="0" dirty="0">
                <a:solidFill>
                  <a:srgbClr val="FFFFFF"/>
                </a:solidFill>
                <a:effectLst/>
                <a:latin typeface="DIN-Light"/>
              </a:rPr>
              <a:t> </a:t>
            </a:r>
            <a:r>
              <a:rPr lang="en-GB" b="0" i="0" dirty="0" err="1">
                <a:solidFill>
                  <a:srgbClr val="FFFFFF"/>
                </a:solidFill>
                <a:effectLst/>
                <a:latin typeface="DIN-Light"/>
              </a:rPr>
              <a:t>verden</a:t>
            </a:r>
            <a:r>
              <a:rPr lang="en-GB" b="0" i="0" dirty="0">
                <a:solidFill>
                  <a:srgbClr val="FFFFFF"/>
                </a:solidFill>
                <a:effectLst/>
                <a:latin typeface="DIN-Light"/>
              </a:rPr>
              <a:t>.</a:t>
            </a:r>
          </a:p>
          <a:p>
            <a:pPr algn="l"/>
            <a:endParaRPr lang="en-GB" b="0" i="0" dirty="0">
              <a:solidFill>
                <a:srgbClr val="FFFFFF"/>
              </a:solidFill>
              <a:effectLst/>
              <a:latin typeface="DIN-Light"/>
            </a:endParaRPr>
          </a:p>
          <a:p>
            <a:pPr algn="l"/>
            <a:r>
              <a:rPr lang="en-GB" b="0" i="0" dirty="0">
                <a:solidFill>
                  <a:srgbClr val="615D5E"/>
                </a:solidFill>
                <a:effectLst/>
                <a:latin typeface="DIN-Light"/>
              </a:rPr>
              <a:t>Det </a:t>
            </a:r>
            <a:r>
              <a:rPr lang="en-GB" b="0" i="0" dirty="0" err="1">
                <a:solidFill>
                  <a:srgbClr val="615D5E"/>
                </a:solidFill>
                <a:effectLst/>
                <a:latin typeface="DIN-Light"/>
              </a:rPr>
              <a:t>kraftige</a:t>
            </a:r>
            <a:r>
              <a:rPr lang="en-GB" b="0" i="0" dirty="0">
                <a:solidFill>
                  <a:srgbClr val="615D5E"/>
                </a:solidFill>
                <a:effectLst/>
                <a:latin typeface="DIN-Light"/>
              </a:rPr>
              <a:t> </a:t>
            </a:r>
            <a:r>
              <a:rPr lang="en-GB" b="0" i="0" dirty="0" err="1">
                <a:solidFill>
                  <a:srgbClr val="615D5E"/>
                </a:solidFill>
                <a:effectLst/>
                <a:latin typeface="DIN-Light"/>
              </a:rPr>
              <a:t>jordskjelvet</a:t>
            </a:r>
            <a:r>
              <a:rPr lang="en-GB" b="0" i="0" dirty="0">
                <a:solidFill>
                  <a:srgbClr val="615D5E"/>
                </a:solidFill>
                <a:effectLst/>
                <a:latin typeface="DIN-Light"/>
              </a:rPr>
              <a:t> </a:t>
            </a:r>
            <a:r>
              <a:rPr lang="en-GB" b="0" i="0" dirty="0" err="1">
                <a:solidFill>
                  <a:srgbClr val="615D5E"/>
                </a:solidFill>
                <a:effectLst/>
                <a:latin typeface="DIN-Light"/>
              </a:rPr>
              <a:t>rammet</a:t>
            </a:r>
            <a:r>
              <a:rPr lang="en-GB" b="0" i="0" dirty="0">
                <a:solidFill>
                  <a:srgbClr val="615D5E"/>
                </a:solidFill>
                <a:effectLst/>
                <a:latin typeface="DIN-Light"/>
              </a:rPr>
              <a:t> </a:t>
            </a:r>
            <a:r>
              <a:rPr lang="en-GB" b="0" i="0" dirty="0" err="1">
                <a:solidFill>
                  <a:srgbClr val="615D5E"/>
                </a:solidFill>
                <a:effectLst/>
                <a:latin typeface="DIN-Light"/>
              </a:rPr>
              <a:t>natt</a:t>
            </a:r>
            <a:r>
              <a:rPr lang="en-GB" b="0" i="0" dirty="0">
                <a:solidFill>
                  <a:srgbClr val="615D5E"/>
                </a:solidFill>
                <a:effectLst/>
                <a:latin typeface="DIN-Light"/>
              </a:rPr>
              <a:t> </a:t>
            </a:r>
            <a:r>
              <a:rPr lang="en-GB" b="0" i="0" dirty="0" err="1">
                <a:solidFill>
                  <a:srgbClr val="615D5E"/>
                </a:solidFill>
                <a:effectLst/>
                <a:latin typeface="DIN-Light"/>
              </a:rPr>
              <a:t>til</a:t>
            </a:r>
            <a:r>
              <a:rPr lang="en-GB" b="0" i="0" dirty="0">
                <a:solidFill>
                  <a:srgbClr val="615D5E"/>
                </a:solidFill>
                <a:effectLst/>
                <a:latin typeface="DIN-Light"/>
              </a:rPr>
              <a:t> </a:t>
            </a:r>
            <a:r>
              <a:rPr lang="en-GB" b="0" i="0" dirty="0" err="1">
                <a:solidFill>
                  <a:srgbClr val="615D5E"/>
                </a:solidFill>
                <a:effectLst/>
                <a:latin typeface="DIN-Light"/>
              </a:rPr>
              <a:t>mandag</a:t>
            </a:r>
            <a:r>
              <a:rPr lang="en-GB" b="0" i="0" dirty="0">
                <a:solidFill>
                  <a:srgbClr val="615D5E"/>
                </a:solidFill>
                <a:effectLst/>
                <a:latin typeface="DIN-Light"/>
              </a:rPr>
              <a:t> 6. </a:t>
            </a:r>
            <a:r>
              <a:rPr lang="en-GB" b="0" i="0" dirty="0" err="1">
                <a:solidFill>
                  <a:srgbClr val="615D5E"/>
                </a:solidFill>
                <a:effectLst/>
                <a:latin typeface="DIN-Light"/>
              </a:rPr>
              <a:t>februar</a:t>
            </a:r>
            <a:r>
              <a:rPr lang="en-GB" b="0" i="0" dirty="0">
                <a:solidFill>
                  <a:srgbClr val="615D5E"/>
                </a:solidFill>
                <a:effectLst/>
                <a:latin typeface="DIN-Light"/>
              </a:rPr>
              <a:t>, med </a:t>
            </a:r>
            <a:r>
              <a:rPr lang="en-GB" b="0" i="0" dirty="0" err="1">
                <a:solidFill>
                  <a:srgbClr val="615D5E"/>
                </a:solidFill>
                <a:effectLst/>
                <a:latin typeface="DIN-Light"/>
              </a:rPr>
              <a:t>en</a:t>
            </a:r>
            <a:r>
              <a:rPr lang="en-GB" b="0" i="0" dirty="0">
                <a:solidFill>
                  <a:srgbClr val="615D5E"/>
                </a:solidFill>
                <a:effectLst/>
                <a:latin typeface="DIN-Light"/>
              </a:rPr>
              <a:t> </a:t>
            </a:r>
            <a:r>
              <a:rPr lang="en-GB" b="0" i="0" dirty="0" err="1">
                <a:solidFill>
                  <a:srgbClr val="615D5E"/>
                </a:solidFill>
                <a:effectLst/>
                <a:latin typeface="DIN-Light"/>
              </a:rPr>
              <a:t>styrke</a:t>
            </a:r>
            <a:r>
              <a:rPr lang="en-GB" b="0" i="0" dirty="0">
                <a:solidFill>
                  <a:srgbClr val="615D5E"/>
                </a:solidFill>
                <a:effectLst/>
                <a:latin typeface="DIN-Light"/>
              </a:rPr>
              <a:t> </a:t>
            </a:r>
            <a:r>
              <a:rPr lang="en-GB" b="0" i="0" dirty="0" err="1">
                <a:solidFill>
                  <a:srgbClr val="615D5E"/>
                </a:solidFill>
                <a:effectLst/>
                <a:latin typeface="DIN-Light"/>
              </a:rPr>
              <a:t>på</a:t>
            </a:r>
            <a:r>
              <a:rPr lang="en-GB" b="0" i="0" dirty="0">
                <a:solidFill>
                  <a:srgbClr val="615D5E"/>
                </a:solidFill>
                <a:effectLst/>
                <a:latin typeface="DIN-Light"/>
              </a:rPr>
              <a:t> 7,8. </a:t>
            </a:r>
          </a:p>
          <a:p>
            <a:pPr algn="l"/>
            <a:r>
              <a:rPr lang="en-GB" b="0" i="0" dirty="0" err="1">
                <a:solidFill>
                  <a:srgbClr val="615D5E"/>
                </a:solidFill>
                <a:effectLst/>
                <a:latin typeface="DIN-Light"/>
              </a:rPr>
              <a:t>Skjelvet</a:t>
            </a:r>
            <a:r>
              <a:rPr lang="en-GB" b="0" i="0" dirty="0">
                <a:solidFill>
                  <a:srgbClr val="615D5E"/>
                </a:solidFill>
                <a:effectLst/>
                <a:latin typeface="DIN-Light"/>
              </a:rPr>
              <a:t> </a:t>
            </a:r>
            <a:r>
              <a:rPr lang="en-GB" b="0" i="0" dirty="0" err="1">
                <a:solidFill>
                  <a:srgbClr val="615D5E"/>
                </a:solidFill>
                <a:effectLst/>
                <a:latin typeface="DIN-Light"/>
              </a:rPr>
              <a:t>rammet</a:t>
            </a:r>
            <a:r>
              <a:rPr lang="en-GB" b="0" i="0" dirty="0">
                <a:solidFill>
                  <a:srgbClr val="615D5E"/>
                </a:solidFill>
                <a:effectLst/>
                <a:latin typeface="DIN-Light"/>
              </a:rPr>
              <a:t> hardest </a:t>
            </a:r>
            <a:r>
              <a:rPr lang="en-GB" b="0" i="0" dirty="0" err="1">
                <a:solidFill>
                  <a:srgbClr val="615D5E"/>
                </a:solidFill>
                <a:effectLst/>
                <a:latin typeface="DIN-Light"/>
              </a:rPr>
              <a:t>sørøst</a:t>
            </a:r>
            <a:r>
              <a:rPr lang="en-GB" b="0" i="0" dirty="0">
                <a:solidFill>
                  <a:srgbClr val="615D5E"/>
                </a:solidFill>
                <a:effectLst/>
                <a:latin typeface="DIN-Light"/>
              </a:rPr>
              <a:t> </a:t>
            </a:r>
            <a:r>
              <a:rPr lang="en-GB" b="0" i="0" dirty="0" err="1">
                <a:solidFill>
                  <a:srgbClr val="615D5E"/>
                </a:solidFill>
                <a:effectLst/>
                <a:latin typeface="DIN-Light"/>
              </a:rPr>
              <a:t>i</a:t>
            </a:r>
            <a:r>
              <a:rPr lang="en-GB" b="0" i="0" dirty="0">
                <a:solidFill>
                  <a:srgbClr val="615D5E"/>
                </a:solidFill>
                <a:effectLst/>
                <a:latin typeface="DIN-Light"/>
              </a:rPr>
              <a:t> </a:t>
            </a:r>
            <a:r>
              <a:rPr lang="en-GB" b="0" i="0" dirty="0" err="1">
                <a:solidFill>
                  <a:srgbClr val="615D5E"/>
                </a:solidFill>
                <a:effectLst/>
                <a:latin typeface="DIN-Light"/>
              </a:rPr>
              <a:t>Tyrkia</a:t>
            </a:r>
            <a:r>
              <a:rPr lang="en-GB" b="0" i="0" dirty="0">
                <a:solidFill>
                  <a:srgbClr val="615D5E"/>
                </a:solidFill>
                <a:effectLst/>
                <a:latin typeface="DIN-Light"/>
              </a:rPr>
              <a:t> </a:t>
            </a:r>
            <a:r>
              <a:rPr lang="en-GB" b="0" i="0" dirty="0" err="1">
                <a:solidFill>
                  <a:srgbClr val="615D5E"/>
                </a:solidFill>
                <a:effectLst/>
                <a:latin typeface="DIN-Light"/>
              </a:rPr>
              <a:t>og</a:t>
            </a:r>
            <a:r>
              <a:rPr lang="en-GB" b="0" i="0" dirty="0">
                <a:solidFill>
                  <a:srgbClr val="615D5E"/>
                </a:solidFill>
                <a:effectLst/>
                <a:latin typeface="DIN-Light"/>
              </a:rPr>
              <a:t> </a:t>
            </a:r>
            <a:r>
              <a:rPr lang="en-GB" b="0" i="0" dirty="0" err="1">
                <a:solidFill>
                  <a:srgbClr val="615D5E"/>
                </a:solidFill>
                <a:effectLst/>
                <a:latin typeface="DIN-Light"/>
              </a:rPr>
              <a:t>nordvest</a:t>
            </a:r>
            <a:r>
              <a:rPr lang="en-GB" b="0" i="0" dirty="0">
                <a:solidFill>
                  <a:srgbClr val="615D5E"/>
                </a:solidFill>
                <a:effectLst/>
                <a:latin typeface="DIN-Light"/>
              </a:rPr>
              <a:t> </a:t>
            </a:r>
            <a:r>
              <a:rPr lang="en-GB" b="0" i="0" dirty="0" err="1">
                <a:solidFill>
                  <a:srgbClr val="615D5E"/>
                </a:solidFill>
                <a:effectLst/>
                <a:latin typeface="DIN-Light"/>
              </a:rPr>
              <a:t>i</a:t>
            </a:r>
            <a:r>
              <a:rPr lang="en-GB" b="0" i="0" dirty="0">
                <a:solidFill>
                  <a:srgbClr val="615D5E"/>
                </a:solidFill>
                <a:effectLst/>
                <a:latin typeface="DIN-Light"/>
              </a:rPr>
              <a:t> Syria, men det </a:t>
            </a:r>
            <a:r>
              <a:rPr lang="en-GB" b="0" i="0" dirty="0" err="1">
                <a:solidFill>
                  <a:srgbClr val="615D5E"/>
                </a:solidFill>
                <a:effectLst/>
                <a:latin typeface="DIN-Light"/>
              </a:rPr>
              <a:t>kunne</a:t>
            </a:r>
            <a:r>
              <a:rPr lang="en-GB" b="0" i="0" dirty="0">
                <a:solidFill>
                  <a:srgbClr val="615D5E"/>
                </a:solidFill>
                <a:effectLst/>
                <a:latin typeface="DIN-Light"/>
              </a:rPr>
              <a:t> </a:t>
            </a:r>
            <a:r>
              <a:rPr lang="en-GB" b="0" i="0" dirty="0" err="1">
                <a:solidFill>
                  <a:srgbClr val="615D5E"/>
                </a:solidFill>
                <a:effectLst/>
                <a:latin typeface="DIN-Light"/>
              </a:rPr>
              <a:t>kjennes</a:t>
            </a:r>
            <a:r>
              <a:rPr lang="en-GB" b="0" i="0" dirty="0">
                <a:solidFill>
                  <a:srgbClr val="615D5E"/>
                </a:solidFill>
                <a:effectLst/>
                <a:latin typeface="DIN-Light"/>
              </a:rPr>
              <a:t> </a:t>
            </a:r>
            <a:r>
              <a:rPr lang="en-GB" b="0" i="0" dirty="0" err="1">
                <a:solidFill>
                  <a:srgbClr val="615D5E"/>
                </a:solidFill>
                <a:effectLst/>
                <a:latin typeface="DIN-Light"/>
              </a:rPr>
              <a:t>så</a:t>
            </a:r>
            <a:r>
              <a:rPr lang="en-GB" b="0" i="0" dirty="0">
                <a:solidFill>
                  <a:srgbClr val="615D5E"/>
                </a:solidFill>
                <a:effectLst/>
                <a:latin typeface="DIN-Light"/>
              </a:rPr>
              <a:t> </a:t>
            </a:r>
            <a:r>
              <a:rPr lang="en-GB" b="0" i="0" dirty="0" err="1">
                <a:solidFill>
                  <a:srgbClr val="615D5E"/>
                </a:solidFill>
                <a:effectLst/>
                <a:latin typeface="DIN-Light"/>
              </a:rPr>
              <a:t>langt</a:t>
            </a:r>
            <a:r>
              <a:rPr lang="en-GB" b="0" i="0" dirty="0">
                <a:solidFill>
                  <a:srgbClr val="615D5E"/>
                </a:solidFill>
                <a:effectLst/>
                <a:latin typeface="DIN-Light"/>
              </a:rPr>
              <a:t> </a:t>
            </a:r>
            <a:r>
              <a:rPr lang="en-GB" b="0" i="0" dirty="0" err="1">
                <a:solidFill>
                  <a:srgbClr val="615D5E"/>
                </a:solidFill>
                <a:effectLst/>
                <a:latin typeface="DIN-Light"/>
              </a:rPr>
              <a:t>unna</a:t>
            </a:r>
            <a:r>
              <a:rPr lang="en-GB" b="0" i="0" dirty="0">
                <a:solidFill>
                  <a:srgbClr val="615D5E"/>
                </a:solidFill>
                <a:effectLst/>
                <a:latin typeface="DIN-Light"/>
              </a:rPr>
              <a:t> </a:t>
            </a:r>
            <a:r>
              <a:rPr lang="en-GB" b="0" i="0" dirty="0" err="1">
                <a:solidFill>
                  <a:srgbClr val="615D5E"/>
                </a:solidFill>
                <a:effectLst/>
                <a:latin typeface="DIN-Light"/>
              </a:rPr>
              <a:t>som</a:t>
            </a:r>
            <a:r>
              <a:rPr lang="en-GB" b="0" i="0" dirty="0">
                <a:solidFill>
                  <a:srgbClr val="615D5E"/>
                </a:solidFill>
                <a:effectLst/>
                <a:latin typeface="DIN-Light"/>
              </a:rPr>
              <a:t> </a:t>
            </a:r>
            <a:r>
              <a:rPr lang="en-GB" b="0" i="0" dirty="0" err="1">
                <a:solidFill>
                  <a:srgbClr val="615D5E"/>
                </a:solidFill>
                <a:effectLst/>
                <a:latin typeface="DIN-Light"/>
              </a:rPr>
              <a:t>i</a:t>
            </a:r>
            <a:r>
              <a:rPr lang="en-GB" b="0" i="0" dirty="0">
                <a:solidFill>
                  <a:srgbClr val="615D5E"/>
                </a:solidFill>
                <a:effectLst/>
                <a:latin typeface="DIN-Light"/>
              </a:rPr>
              <a:t> Kairo, over 1.000 </a:t>
            </a:r>
            <a:r>
              <a:rPr lang="en-GB" b="0" i="0" dirty="0" err="1">
                <a:solidFill>
                  <a:srgbClr val="615D5E"/>
                </a:solidFill>
                <a:effectLst/>
                <a:latin typeface="DIN-Light"/>
              </a:rPr>
              <a:t>kilometer</a:t>
            </a:r>
            <a:r>
              <a:rPr lang="en-GB" b="0" i="0" dirty="0">
                <a:solidFill>
                  <a:srgbClr val="615D5E"/>
                </a:solidFill>
                <a:effectLst/>
                <a:latin typeface="DIN-Light"/>
              </a:rPr>
              <a:t> </a:t>
            </a:r>
            <a:r>
              <a:rPr lang="en-GB" b="0" i="0" dirty="0" err="1">
                <a:solidFill>
                  <a:srgbClr val="615D5E"/>
                </a:solidFill>
                <a:effectLst/>
                <a:latin typeface="DIN-Light"/>
              </a:rPr>
              <a:t>unna</a:t>
            </a:r>
            <a:r>
              <a:rPr lang="en-GB" b="0" i="0" dirty="0">
                <a:solidFill>
                  <a:srgbClr val="615D5E"/>
                </a:solidFill>
                <a:effectLst/>
                <a:latin typeface="DIN-Light"/>
              </a:rPr>
              <a:t>.</a:t>
            </a:r>
          </a:p>
          <a:p>
            <a:br>
              <a:rPr lang="en-GB" dirty="0"/>
            </a:br>
            <a:r>
              <a:rPr lang="nb-NO" b="0" i="0" dirty="0">
                <a:solidFill>
                  <a:srgbClr val="615D5E"/>
                </a:solidFill>
                <a:effectLst/>
                <a:latin typeface="DIN-Light"/>
              </a:rPr>
              <a:t>Hundretusener ble husløse over natten. Alt av skoler, kirker, moskeer og forsamlingshus er fylt til bristepunktet. Men det er på langt nær nok – folk bor nå på åpen gate i minusgrader.</a:t>
            </a:r>
          </a:p>
          <a:p>
            <a:endParaRPr lang="nb-NO" b="0" i="0" dirty="0">
              <a:solidFill>
                <a:srgbClr val="615D5E"/>
              </a:solidFill>
              <a:effectLst/>
              <a:latin typeface="DIN-Light"/>
            </a:endParaRPr>
          </a:p>
          <a:p>
            <a:r>
              <a:rPr lang="nb-NO" b="0" i="0" dirty="0">
                <a:solidFill>
                  <a:srgbClr val="615D5E"/>
                </a:solidFill>
                <a:effectLst/>
                <a:latin typeface="DIN-Light"/>
              </a:rPr>
              <a:t>Det største behovet nå er tak over hodet, mat, vann, ulltepper, varme klær, bleier og hygieneartikler. Vi jobber sammen med lokale partnere og var ute i ruinene og i gang med å kartlegge behovene allerede ved dagslys den første morgenen etter skjelvet. Vi har jobbet i Syria i over ti år og vi og våre partnere har tilstedeværelse i store deler av landet. En av våre partnere er GOPA-DERD, den </a:t>
            </a:r>
            <a:r>
              <a:rPr lang="nb-NO">
                <a:solidFill>
                  <a:srgbClr val="615D5E"/>
                </a:solidFill>
                <a:latin typeface="DIN-Light"/>
              </a:rPr>
              <a:t>gresk-ortodokse</a:t>
            </a:r>
            <a:r>
              <a:rPr lang="nb-NO" b="0" i="0" dirty="0">
                <a:solidFill>
                  <a:srgbClr val="615D5E"/>
                </a:solidFill>
                <a:effectLst/>
                <a:latin typeface="DIN-Light"/>
              </a:rPr>
              <a:t> kirken i Syrias hjelpeorganisasjon.</a:t>
            </a:r>
            <a:endParaRPr lang="en-GB" dirty="0"/>
          </a:p>
        </p:txBody>
      </p:sp>
      <p:sp>
        <p:nvSpPr>
          <p:cNvPr id="4" name="Slide Number Placeholder 3"/>
          <p:cNvSpPr>
            <a:spLocks noGrp="1"/>
          </p:cNvSpPr>
          <p:nvPr>
            <p:ph type="sldNum" sz="quarter" idx="5"/>
          </p:nvPr>
        </p:nvSpPr>
        <p:spPr/>
        <p:txBody>
          <a:bodyPr/>
          <a:lstStyle/>
          <a:p>
            <a:fld id="{C1E67AF7-6CCD-4B2E-9CCD-3FFDB8B6620E}" type="slidenum">
              <a:rPr lang="nb-NO" smtClean="0"/>
              <a:t>2</a:t>
            </a:fld>
            <a:endParaRPr lang="nb-NO"/>
          </a:p>
        </p:txBody>
      </p:sp>
    </p:spTree>
    <p:extLst>
      <p:ext uri="{BB962C8B-B14F-4D97-AF65-F5344CB8AC3E}">
        <p14:creationId xmlns:p14="http://schemas.microsoft.com/office/powerpoint/2010/main" val="396305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b-NO" b="0" i="0">
                <a:solidFill>
                  <a:srgbClr val="615D5E"/>
                </a:solidFill>
                <a:effectLst/>
                <a:latin typeface="DIN-Light"/>
              </a:rPr>
              <a:t>– Vi hadde 200 dyr og hadde det bra. Nå har vi noen få syke og døende igjen. Vi har ikke vann og ikke nok mat. Se på datteren min, som er så syk. Dette er helt forferdelig! sier 30 år gamle </a:t>
            </a:r>
            <a:r>
              <a:rPr lang="nb-NO" b="0" i="0" err="1">
                <a:solidFill>
                  <a:srgbClr val="615D5E"/>
                </a:solidFill>
                <a:effectLst/>
                <a:latin typeface="DIN-Light"/>
              </a:rPr>
              <a:t>Caasho</a:t>
            </a:r>
            <a:r>
              <a:rPr lang="nb-NO" b="0" i="0">
                <a:solidFill>
                  <a:srgbClr val="615D5E"/>
                </a:solidFill>
                <a:effectLst/>
                <a:latin typeface="DIN-Light"/>
              </a:rPr>
              <a:t> Adan Hassan med sin seks måneder gamle datter, Hamse Ahmed. Den lille jenta henger slapt i armene til mor. Hun blir løftet over til legeteamet, som skal måle henne. Målebåndet går rett på rødt, som betyr at hun er tydelig underernært i tillegg til å være syk. Legeteamet har flere ganger forsøkt å få i henne en </a:t>
            </a:r>
            <a:r>
              <a:rPr lang="nb-NO" b="0" i="0" err="1">
                <a:solidFill>
                  <a:srgbClr val="615D5E"/>
                </a:solidFill>
                <a:effectLst/>
                <a:latin typeface="DIN-Light"/>
              </a:rPr>
              <a:t>kalorrik</a:t>
            </a:r>
            <a:r>
              <a:rPr lang="nb-NO" b="0" i="0">
                <a:solidFill>
                  <a:srgbClr val="615D5E"/>
                </a:solidFill>
                <a:effectLst/>
                <a:latin typeface="DIN-Light"/>
              </a:rPr>
              <a:t> grøt, så langt uten hell. </a:t>
            </a:r>
          </a:p>
          <a:p>
            <a:pPr algn="l"/>
            <a:endParaRPr lang="nb-NO" b="0" i="0">
              <a:solidFill>
                <a:srgbClr val="615D5E"/>
              </a:solidFill>
              <a:effectLst/>
              <a:latin typeface="DIN-Light"/>
            </a:endParaRPr>
          </a:p>
          <a:p>
            <a:pPr algn="l"/>
            <a:r>
              <a:rPr lang="nb-NO" b="0" i="0">
                <a:solidFill>
                  <a:srgbClr val="615D5E"/>
                </a:solidFill>
                <a:effectLst/>
                <a:latin typeface="DIN-Light"/>
              </a:rPr>
              <a:t>– Hun vil ikke ta til seg mat, jeg vet ikke hva jeg skal gjøre, sier </a:t>
            </a:r>
            <a:r>
              <a:rPr lang="nb-NO" b="0" i="0" err="1">
                <a:solidFill>
                  <a:srgbClr val="615D5E"/>
                </a:solidFill>
                <a:effectLst/>
                <a:latin typeface="DIN-Light"/>
              </a:rPr>
              <a:t>Cashoo</a:t>
            </a:r>
            <a:r>
              <a:rPr lang="nb-NO" b="0" i="0">
                <a:solidFill>
                  <a:srgbClr val="615D5E"/>
                </a:solidFill>
                <a:effectLst/>
                <a:latin typeface="DIN-Light"/>
              </a:rPr>
              <a:t> </a:t>
            </a:r>
            <a:r>
              <a:rPr lang="nb-NO" b="0" i="0" err="1">
                <a:solidFill>
                  <a:srgbClr val="615D5E"/>
                </a:solidFill>
                <a:effectLst/>
                <a:latin typeface="DIN-Light"/>
              </a:rPr>
              <a:t>forvilet</a:t>
            </a:r>
            <a:r>
              <a:rPr lang="nb-NO" b="0" i="0">
                <a:solidFill>
                  <a:srgbClr val="615D5E"/>
                </a:solidFill>
                <a:effectLst/>
                <a:latin typeface="DIN-Light"/>
              </a:rPr>
              <a:t>. </a:t>
            </a:r>
          </a:p>
          <a:p>
            <a:pPr algn="l"/>
            <a:r>
              <a:rPr lang="nb-NO" b="0" i="0">
                <a:solidFill>
                  <a:srgbClr val="615D5E"/>
                </a:solidFill>
                <a:effectLst/>
                <a:latin typeface="DIN-Light"/>
              </a:rPr>
              <a:t>– Om dette fortsetter, vil datteren min dø fra meg!</a:t>
            </a:r>
          </a:p>
          <a:p>
            <a:pPr algn="l"/>
            <a:endParaRPr lang="nb-NO" b="0" i="0">
              <a:solidFill>
                <a:srgbClr val="615D5E"/>
              </a:solidFill>
              <a:effectLst/>
              <a:latin typeface="DIN-Light"/>
            </a:endParaRPr>
          </a:p>
          <a:p>
            <a:r>
              <a:rPr lang="nb-NO" b="0" i="0" err="1">
                <a:solidFill>
                  <a:srgbClr val="615D5E"/>
                </a:solidFill>
                <a:effectLst/>
                <a:latin typeface="DIN-Light"/>
              </a:rPr>
              <a:t>Caasho</a:t>
            </a:r>
            <a:r>
              <a:rPr lang="nb-NO" b="0" i="0">
                <a:solidFill>
                  <a:srgbClr val="615D5E"/>
                </a:solidFill>
                <a:effectLst/>
                <a:latin typeface="DIN-Light"/>
              </a:rPr>
              <a:t> Adan Hassan og datteren hennes Hamse, på 6 måneder bor i leiren </a:t>
            </a:r>
            <a:r>
              <a:rPr lang="nb-NO" b="0" i="0" err="1">
                <a:solidFill>
                  <a:srgbClr val="615D5E"/>
                </a:solidFill>
                <a:effectLst/>
                <a:latin typeface="DIN-Light"/>
              </a:rPr>
              <a:t>Haji</a:t>
            </a:r>
            <a:r>
              <a:rPr lang="nb-NO" b="0" i="0">
                <a:solidFill>
                  <a:srgbClr val="615D5E"/>
                </a:solidFill>
                <a:effectLst/>
                <a:latin typeface="DIN-Light"/>
              </a:rPr>
              <a:t> </a:t>
            </a:r>
            <a:r>
              <a:rPr lang="nb-NO" b="0" i="0" err="1">
                <a:solidFill>
                  <a:srgbClr val="615D5E"/>
                </a:solidFill>
                <a:effectLst/>
                <a:latin typeface="DIN-Light"/>
              </a:rPr>
              <a:t>Kheir</a:t>
            </a:r>
            <a:r>
              <a:rPr lang="nb-NO" b="0" i="0">
                <a:solidFill>
                  <a:srgbClr val="615D5E"/>
                </a:solidFill>
                <a:effectLst/>
                <a:latin typeface="DIN-Light"/>
              </a:rPr>
              <a:t>, i </a:t>
            </a:r>
            <a:r>
              <a:rPr lang="nb-NO" b="0" i="0" err="1">
                <a:solidFill>
                  <a:srgbClr val="615D5E"/>
                </a:solidFill>
                <a:effectLst/>
                <a:latin typeface="DIN-Light"/>
              </a:rPr>
              <a:t>Puntland</a:t>
            </a:r>
            <a:r>
              <a:rPr lang="nb-NO" b="0" i="0">
                <a:solidFill>
                  <a:srgbClr val="615D5E"/>
                </a:solidFill>
                <a:effectLst/>
                <a:latin typeface="DIN-Light"/>
              </a:rPr>
              <a:t> i Somalia. Dette er en av flere leire hvor Kirkens Nødhjelp er på plass med livreddende hjelp. Vi sørger for mat, kjører ut lastebiler med vann og reparerer brønner. For å motvirke spredning av sykdommer deler vi også ut hygieneprodukter og driver helseopplysning. </a:t>
            </a:r>
            <a:endParaRPr lang="en-GB"/>
          </a:p>
        </p:txBody>
      </p:sp>
      <p:sp>
        <p:nvSpPr>
          <p:cNvPr id="4" name="Slide Number Placeholder 3"/>
          <p:cNvSpPr>
            <a:spLocks noGrp="1"/>
          </p:cNvSpPr>
          <p:nvPr>
            <p:ph type="sldNum" sz="quarter" idx="5"/>
          </p:nvPr>
        </p:nvSpPr>
        <p:spPr/>
        <p:txBody>
          <a:bodyPr/>
          <a:lstStyle/>
          <a:p>
            <a:fld id="{C1E67AF7-6CCD-4B2E-9CCD-3FFDB8B6620E}" type="slidenum">
              <a:rPr lang="nb-NO" smtClean="0"/>
              <a:t>20</a:t>
            </a:fld>
            <a:endParaRPr lang="nb-NO"/>
          </a:p>
        </p:txBody>
      </p:sp>
    </p:spTree>
    <p:extLst>
      <p:ext uri="{BB962C8B-B14F-4D97-AF65-F5344CB8AC3E}">
        <p14:creationId xmlns:p14="http://schemas.microsoft.com/office/powerpoint/2010/main" val="203457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Nå har vi vært igjennom noen eksempler av ringvirkninger vann har i menneskers liv. Så hva tenker dere?</a:t>
            </a:r>
          </a:p>
          <a:p>
            <a:pPr marL="228600">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b-NO" sz="1800" i="1">
                <a:effectLst/>
                <a:latin typeface="Calibri" panose="020F0502020204030204" pitchFamily="34" charset="0"/>
                <a:ea typeface="Calibri" panose="020F0502020204030204" pitchFamily="34" charset="0"/>
                <a:cs typeface="Times New Roman" panose="02020603050405020304" pitchFamily="18" charset="0"/>
              </a:rPr>
              <a:t>Tips!</a:t>
            </a:r>
            <a:br>
              <a:rPr lang="nb-NO" sz="1800" i="1">
                <a:effectLst/>
                <a:latin typeface="Calibri" panose="020F0502020204030204" pitchFamily="34" charset="0"/>
                <a:ea typeface="Calibri" panose="020F0502020204030204" pitchFamily="34" charset="0"/>
                <a:cs typeface="Times New Roman" panose="02020603050405020304" pitchFamily="18" charset="0"/>
              </a:rPr>
            </a:br>
            <a:r>
              <a:rPr lang="nb-NO" sz="1800" i="1">
                <a:effectLst/>
                <a:latin typeface="Calibri" panose="020F0502020204030204" pitchFamily="34" charset="0"/>
                <a:ea typeface="Calibri" panose="020F0502020204030204" pitchFamily="34" charset="0"/>
                <a:cs typeface="Times New Roman" panose="02020603050405020304" pitchFamily="18" charset="0"/>
              </a:rPr>
              <a:t>Snakk sammen i små grupper eller to og to: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b-NO" sz="1800" i="1">
                <a:effectLst/>
                <a:latin typeface="Calibri" panose="020F0502020204030204" pitchFamily="34" charset="0"/>
                <a:ea typeface="Calibri" panose="020F0502020204030204" pitchFamily="34" charset="0"/>
                <a:cs typeface="Times New Roman" panose="02020603050405020304" pitchFamily="18" charset="0"/>
              </a:rPr>
              <a:t>Kan du forestille deg hvordan det er å ikke tilgang på vann i hverdagen?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b-NO" sz="1800" i="1">
                <a:effectLst/>
                <a:latin typeface="Calibri" panose="020F0502020204030204" pitchFamily="34" charset="0"/>
                <a:ea typeface="Calibri" panose="020F0502020204030204" pitchFamily="34" charset="0"/>
                <a:cs typeface="Times New Roman" panose="02020603050405020304" pitchFamily="18" charset="0"/>
              </a:rPr>
              <a:t>Hva ville du gjort om du våknet en morgen og ikke hadde tilgang på vann? </a:t>
            </a:r>
          </a:p>
          <a:p>
            <a:pPr marL="228600">
              <a:lnSpc>
                <a:spcPct val="107000"/>
              </a:lnSpc>
              <a:spcAft>
                <a:spcPts val="800"/>
              </a:spcAft>
            </a:pPr>
            <a:r>
              <a:rPr lang="nb-NO" sz="1800" i="1">
                <a:effectLst/>
                <a:latin typeface="Calibri" panose="020F0502020204030204" pitchFamily="34" charset="0"/>
                <a:ea typeface="Calibri" panose="020F0502020204030204" pitchFamily="34" charset="0"/>
                <a:cs typeface="Times New Roman" panose="02020603050405020304" pitchFamily="18" charset="0"/>
              </a:rPr>
              <a:t>Hvilke konsekvenser ville det fått for deg?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b-NO" sz="1800" i="1">
                <a:effectLst/>
                <a:latin typeface="Calibri" panose="020F0502020204030204" pitchFamily="34" charset="0"/>
                <a:ea typeface="Calibri" panose="020F0502020204030204" pitchFamily="34" charset="0"/>
                <a:cs typeface="Times New Roman" panose="02020603050405020304" pitchFamily="18" charset="0"/>
              </a:rPr>
              <a:t>Hvor er din nærmeste vannkilde utenfor huset der du bor? Hvor langt ville det ta deg å gå dit? (Nærmeste bekk, elv, vann, innsjø…)</a:t>
            </a:r>
          </a:p>
          <a:p>
            <a:pPr marL="228600">
              <a:lnSpc>
                <a:spcPct val="107000"/>
              </a:lnSpc>
              <a:spcAft>
                <a:spcPts val="800"/>
              </a:spcAft>
            </a:pPr>
            <a:endParaRPr lang="nb-NO" sz="1800" i="1">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b-NO" sz="1800" i="1">
                <a:effectLst/>
                <a:latin typeface="Calibri" panose="020F0502020204030204" pitchFamily="34" charset="0"/>
                <a:ea typeface="Calibri" panose="020F0502020204030204" pitchFamily="34" charset="0"/>
                <a:cs typeface="Times New Roman" panose="02020603050405020304" pitchFamily="18" charset="0"/>
              </a:rPr>
              <a:t>OG/ELLER</a:t>
            </a:r>
          </a:p>
          <a:p>
            <a:pPr marL="228600">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b-NO" sz="1800" i="1">
                <a:effectLst/>
                <a:latin typeface="Calibri" panose="020F0502020204030204" pitchFamily="34" charset="0"/>
                <a:ea typeface="Calibri" panose="020F0502020204030204" pitchFamily="34" charset="0"/>
                <a:cs typeface="Times New Roman" panose="02020603050405020304" pitchFamily="18" charset="0"/>
              </a:rPr>
              <a:t>Se filmen med Vegard Harm -  En dag uten vann. (Lengde: 6,5 min.)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b-NO" sz="1800" i="1">
                <a:effectLst/>
                <a:latin typeface="Calibri" panose="020F0502020204030204" pitchFamily="34" charset="0"/>
                <a:ea typeface="Calibri" panose="020F0502020204030204" pitchFamily="34" charset="0"/>
                <a:cs typeface="Times New Roman" panose="02020603050405020304" pitchFamily="18" charset="0"/>
              </a:rPr>
              <a:t>Hverdagen blir for umulig når du ikke har tilgang på rent vann, eller hva?!</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21</a:t>
            </a:fld>
            <a:endParaRPr lang="nb-NO"/>
          </a:p>
        </p:txBody>
      </p:sp>
    </p:spTree>
    <p:extLst>
      <p:ext uri="{BB962C8B-B14F-4D97-AF65-F5344CB8AC3E}">
        <p14:creationId xmlns:p14="http://schemas.microsoft.com/office/powerpoint/2010/main" val="2709035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Calibri" panose="020F0502020204030204" pitchFamily="34" charset="0"/>
                <a:ea typeface="Calibri" panose="020F0502020204030204" pitchFamily="34" charset="0"/>
              </a:rPr>
              <a:t>Filmen finner du her: </a:t>
            </a:r>
            <a:r>
              <a:rPr lang="nb-NO" b="0" i="0">
                <a:solidFill>
                  <a:srgbClr val="2271B1"/>
                </a:solidFill>
                <a:effectLst/>
                <a:latin typeface="-apple-system"/>
                <a:hlinkClick r:id="rId3"/>
              </a:rPr>
              <a:t>https://www.fasteaksjonen.no/</a:t>
            </a:r>
            <a:r>
              <a:rPr lang="nb-NO" b="1" i="0">
                <a:solidFill>
                  <a:srgbClr val="2271B1"/>
                </a:solidFill>
                <a:effectLst/>
                <a:latin typeface="-apple-system"/>
                <a:hlinkClick r:id="rId3"/>
              </a:rPr>
              <a:t>filmer</a:t>
            </a:r>
            <a:r>
              <a:rPr lang="nb-NO" b="0" i="0">
                <a:solidFill>
                  <a:srgbClr val="2271B1"/>
                </a:solidFill>
                <a:effectLst/>
                <a:latin typeface="-apple-system"/>
                <a:hlinkClick r:id="rId3"/>
              </a:rPr>
              <a:t>/</a:t>
            </a:r>
            <a:endParaRPr lang="nb-NO" sz="1200">
              <a:effectLst/>
              <a:latin typeface="Calibri" panose="020F0502020204030204" pitchFamily="34" charset="0"/>
              <a:ea typeface="Calibri" panose="020F0502020204030204" pitchFamily="34" charset="0"/>
            </a:endParaRPr>
          </a:p>
          <a:p>
            <a:endParaRPr lang="nb-NO"/>
          </a:p>
        </p:txBody>
      </p:sp>
      <p:sp>
        <p:nvSpPr>
          <p:cNvPr id="4" name="Slide Number Placeholder 3"/>
          <p:cNvSpPr>
            <a:spLocks noGrp="1"/>
          </p:cNvSpPr>
          <p:nvPr>
            <p:ph type="sldNum" sz="quarter" idx="5"/>
          </p:nvPr>
        </p:nvSpPr>
        <p:spPr/>
        <p:txBody>
          <a:bodyPr/>
          <a:lstStyle/>
          <a:p>
            <a:fld id="{C1E67AF7-6CCD-4B2E-9CCD-3FFDB8B6620E}" type="slidenum">
              <a:rPr lang="nb-NO" smtClean="0"/>
              <a:t>22</a:t>
            </a:fld>
            <a:endParaRPr lang="nb-NO"/>
          </a:p>
        </p:txBody>
      </p:sp>
    </p:spTree>
    <p:extLst>
      <p:ext uri="{BB962C8B-B14F-4D97-AF65-F5344CB8AC3E}">
        <p14:creationId xmlns:p14="http://schemas.microsoft.com/office/powerpoint/2010/main" val="575975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800" b="0" i="0">
                <a:solidFill>
                  <a:srgbClr val="000000"/>
                </a:solidFill>
                <a:effectLst/>
                <a:latin typeface="Times New Roman" panose="02020603050405020304" pitchFamily="18" charset="0"/>
              </a:rPr>
              <a:t>Hva er det som er skremmende nyheter for dere? Snakk gjerne med sidemannen din om det i et halvt minutt. </a:t>
            </a:r>
            <a:br>
              <a:rPr lang="nb-NO" sz="2800" b="0" i="0">
                <a:solidFill>
                  <a:srgbClr val="000000"/>
                </a:solidFill>
                <a:effectLst/>
                <a:latin typeface="Times New Roman" panose="02020603050405020304" pitchFamily="18" charset="0"/>
              </a:rPr>
            </a:br>
            <a:r>
              <a:rPr lang="nb-NO" sz="2800" b="0" i="1">
                <a:solidFill>
                  <a:srgbClr val="000000"/>
                </a:solidFill>
                <a:effectLst/>
                <a:latin typeface="Times New Roman" panose="02020603050405020304" pitchFamily="18" charset="0"/>
              </a:rPr>
              <a:t>(trykk – og oversrifter på dårlige nyheter dukker opp på skjermen)</a:t>
            </a:r>
          </a:p>
          <a:p>
            <a:pPr algn="l"/>
            <a:endParaRPr lang="nb-NO" sz="2800" b="0" i="0">
              <a:solidFill>
                <a:srgbClr val="000000"/>
              </a:solidFill>
              <a:effectLst/>
              <a:latin typeface="Times New Roman" panose="02020603050405020304" pitchFamily="18" charset="0"/>
            </a:endParaRPr>
          </a:p>
          <a:p>
            <a:pPr algn="l"/>
            <a:r>
              <a:rPr lang="nb-NO" sz="2800" b="0" i="0">
                <a:solidFill>
                  <a:srgbClr val="000000"/>
                </a:solidFill>
                <a:effectLst/>
                <a:latin typeface="Times New Roman" panose="02020603050405020304" pitchFamily="18" charset="0"/>
              </a:rPr>
              <a:t>Nå har vi snakket mye om det som er vanskelig og vondt ute i verden. </a:t>
            </a:r>
          </a:p>
          <a:p>
            <a:pPr algn="l"/>
            <a:r>
              <a:rPr lang="nb-NO" sz="2800" b="0" i="0">
                <a:solidFill>
                  <a:srgbClr val="000000"/>
                </a:solidFill>
                <a:effectLst/>
                <a:latin typeface="Times New Roman" panose="02020603050405020304" pitchFamily="18" charset="0"/>
              </a:rPr>
              <a:t>Av og til kan man nesten bli litt overveldet av alt det skumle som skjer. </a:t>
            </a:r>
          </a:p>
          <a:p>
            <a:pPr algn="l"/>
            <a:endParaRPr lang="nb-NO" sz="2800" b="0" i="0">
              <a:solidFill>
                <a:srgbClr val="000000"/>
              </a:solidFill>
              <a:effectLst/>
              <a:latin typeface="Times New Roman" panose="02020603050405020304" pitchFamily="18" charset="0"/>
            </a:endParaRPr>
          </a:p>
          <a:p>
            <a:pPr algn="l"/>
            <a:endParaRPr lang="nb-NO" sz="2800" b="0" i="0">
              <a:solidFill>
                <a:srgbClr val="000000"/>
              </a:solidFill>
              <a:effectLst/>
              <a:latin typeface="Times New Roman" panose="02020603050405020304" pitchFamily="18" charset="0"/>
            </a:endParaRPr>
          </a:p>
          <a:p>
            <a:pPr algn="l"/>
            <a:r>
              <a:rPr lang="nb-NO" sz="2800" b="0" i="0">
                <a:solidFill>
                  <a:srgbClr val="000000"/>
                </a:solidFill>
                <a:effectLst/>
                <a:latin typeface="Times New Roman" panose="02020603050405020304" pitchFamily="18" charset="0"/>
              </a:rPr>
              <a:t>Dere er ikke alene om å ha bekymringer, og da er det godt å minne oss selv på at det faktisk er veldig mye godt som skjer i verden</a:t>
            </a:r>
          </a:p>
        </p:txBody>
      </p:sp>
      <p:sp>
        <p:nvSpPr>
          <p:cNvPr id="4" name="Slide Number Placeholder 3"/>
          <p:cNvSpPr>
            <a:spLocks noGrp="1"/>
          </p:cNvSpPr>
          <p:nvPr>
            <p:ph type="sldNum" sz="quarter" idx="5"/>
          </p:nvPr>
        </p:nvSpPr>
        <p:spPr/>
        <p:txBody>
          <a:bodyPr/>
          <a:lstStyle/>
          <a:p>
            <a:fld id="{C1E67AF7-6CCD-4B2E-9CCD-3FFDB8B6620E}" type="slidenum">
              <a:rPr lang="nb-NO" smtClean="0"/>
              <a:t>23</a:t>
            </a:fld>
            <a:endParaRPr lang="nb-NO"/>
          </a:p>
        </p:txBody>
      </p:sp>
    </p:spTree>
    <p:extLst>
      <p:ext uri="{BB962C8B-B14F-4D97-AF65-F5344CB8AC3E}">
        <p14:creationId xmlns:p14="http://schemas.microsoft.com/office/powerpoint/2010/main" val="2902101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Men det drukner litt i de alvorlige tingene som skjer. </a:t>
            </a:r>
          </a:p>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Derfor skal vi snakke litt om </a:t>
            </a:r>
            <a:r>
              <a:rPr lang="nb-NO" sz="1800" b="1">
                <a:effectLst/>
                <a:latin typeface="Calibri" panose="020F0502020204030204" pitchFamily="34" charset="0"/>
                <a:ea typeface="Calibri" panose="020F0502020204030204" pitchFamily="34" charset="0"/>
                <a:cs typeface="Times New Roman" panose="02020603050405020304" pitchFamily="18" charset="0"/>
              </a:rPr>
              <a:t>Verdens beste nyheter</a:t>
            </a:r>
            <a:r>
              <a:rPr lang="nb-NO"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For vi trenger også håp, vi trenger å vite at det nytter å jobbe for at gode ting skal skje,</a:t>
            </a:r>
          </a:p>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og vi trenger å kjenne på den følelsen at livet og fremtiden er lys og god.</a:t>
            </a:r>
          </a:p>
        </p:txBody>
      </p:sp>
      <p:sp>
        <p:nvSpPr>
          <p:cNvPr id="4" name="Slide Number Placeholder 3"/>
          <p:cNvSpPr>
            <a:spLocks noGrp="1"/>
          </p:cNvSpPr>
          <p:nvPr>
            <p:ph type="sldNum" sz="quarter" idx="5"/>
          </p:nvPr>
        </p:nvSpPr>
        <p:spPr/>
        <p:txBody>
          <a:bodyPr/>
          <a:lstStyle/>
          <a:p>
            <a:fld id="{C1E67AF7-6CCD-4B2E-9CCD-3FFDB8B6620E}" type="slidenum">
              <a:rPr lang="nb-NO" smtClean="0"/>
              <a:t>24</a:t>
            </a:fld>
            <a:endParaRPr lang="nb-NO"/>
          </a:p>
        </p:txBody>
      </p:sp>
    </p:spTree>
    <p:extLst>
      <p:ext uri="{BB962C8B-B14F-4D97-AF65-F5344CB8AC3E}">
        <p14:creationId xmlns:p14="http://schemas.microsoft.com/office/powerpoint/2010/main" val="1768483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Dette er en instagramkonto laget av ungdom for ungdom, men også for alle andre som trenger gode nyheter. </a:t>
            </a:r>
          </a:p>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Den heter Verdens Beste Nyheter. </a:t>
            </a:r>
          </a:p>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De poster mange av de fine tingene som skjer i verden, blant annet at:</a:t>
            </a:r>
          </a:p>
          <a:p>
            <a:pPr marL="0" marR="0">
              <a:lnSpc>
                <a:spcPct val="107000"/>
              </a:lnSpc>
              <a:spcBef>
                <a:spcPts val="0"/>
              </a:spcBef>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Verdens skoger skal beskyttes slik at klimaendringene blir mindre.</a:t>
            </a:r>
          </a:p>
          <a:p>
            <a:pPr marL="0" marR="0">
              <a:lnSpc>
                <a:spcPct val="107000"/>
              </a:lnSpc>
              <a:spcBef>
                <a:spcPts val="0"/>
              </a:spcBef>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b-NO" sz="1800" i="1">
                <a:effectLst/>
                <a:latin typeface="Calibri" panose="020F0502020204030204" pitchFamily="34" charset="0"/>
                <a:ea typeface="Calibri" panose="020F0502020204030204" pitchFamily="34" charset="0"/>
                <a:cs typeface="Times New Roman" panose="02020603050405020304" pitchFamily="18" charset="0"/>
              </a:rPr>
              <a:t>(trykk)</a:t>
            </a:r>
          </a:p>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Og at djevelrokkene på Ecuadors kyst har det helt utrolig bra.</a:t>
            </a:r>
          </a:p>
          <a:p>
            <a:pPr marL="0" marR="0">
              <a:lnSpc>
                <a:spcPct val="107000"/>
              </a:lnSpc>
              <a:spcBef>
                <a:spcPts val="0"/>
              </a:spcBef>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b-NO" sz="1800" i="1">
                <a:effectLst/>
                <a:latin typeface="Calibri" panose="020F0502020204030204" pitchFamily="34" charset="0"/>
                <a:ea typeface="Calibri" panose="020F0502020204030204" pitchFamily="34" charset="0"/>
                <a:cs typeface="Times New Roman" panose="02020603050405020304" pitchFamily="18" charset="0"/>
              </a:rPr>
              <a:t>(trykk)</a:t>
            </a: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Og den fantastiske nyheten fra India at færre og færre barn dør. Der jobber de for at barna skal få bedre helse, riktigere kosthold og god oppfølging, og det funker. Flere og flere barn lever.</a:t>
            </a:r>
          </a:p>
          <a:p>
            <a:pPr marL="0" marR="0">
              <a:lnSpc>
                <a:spcPct val="107000"/>
              </a:lnSpc>
              <a:spcBef>
                <a:spcPts val="0"/>
              </a:spcBef>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25</a:t>
            </a:fld>
            <a:endParaRPr lang="nb-NO"/>
          </a:p>
        </p:txBody>
      </p:sp>
    </p:spTree>
    <p:extLst>
      <p:ext uri="{BB962C8B-B14F-4D97-AF65-F5344CB8AC3E}">
        <p14:creationId xmlns:p14="http://schemas.microsoft.com/office/powerpoint/2010/main" val="2565146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Det nytter altså å jobbe for en bedre verden, og det er viktig å få gode nyheter inn i hverdagen. Derfor håper vi at dere vil følge denne kontoen på Instagram. For deg selv, og for å kunne være med å spre de nyhetene du liker. Da søker du bare opp Verdens Beste Nyheter på Instagram og trykker følg. Skal vi gjøre det med en gang kanskje? Finn frem mobilen og søk opp.</a:t>
            </a:r>
          </a:p>
          <a:p>
            <a:pPr marL="0" marR="0">
              <a:lnSpc>
                <a:spcPct val="107000"/>
              </a:lnSpc>
              <a:spcBef>
                <a:spcPts val="0"/>
              </a:spcBef>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b-NO" sz="1800" err="1">
                <a:effectLst/>
                <a:latin typeface="Calibri" panose="020F0502020204030204" pitchFamily="34" charset="0"/>
                <a:ea typeface="Calibri" panose="020F0502020204030204" pitchFamily="34" charset="0"/>
                <a:cs typeface="Times New Roman" panose="02020603050405020304" pitchFamily="18" charset="0"/>
              </a:rPr>
              <a:t>Changemaker</a:t>
            </a:r>
            <a:r>
              <a:rPr lang="nb-NO" sz="1800">
                <a:effectLst/>
                <a:latin typeface="Calibri" panose="020F0502020204030204" pitchFamily="34" charset="0"/>
                <a:ea typeface="Calibri" panose="020F0502020204030204" pitchFamily="34" charset="0"/>
                <a:cs typeface="Times New Roman" panose="02020603050405020304" pitchFamily="18" charset="0"/>
              </a:rPr>
              <a:t> og Press heter de som står bak kontoen, det er ungdomsorganisasjonene til Kirkens Nødhjelp og Redd Barna. De jobber for rettferdighet, barns og ungdoms rettigheter. Hvis du syns dette er veldig spennende og engasjerende, er det enkelt å bli medlem i disse organisasjonene. Da kan man være med og påvirke politikere, sammen forandre verden ett steg av gangen. Du finner dem på Changemaker.no og press.no.</a:t>
            </a:r>
          </a:p>
          <a:p>
            <a:pPr marL="0" marR="0">
              <a:lnSpc>
                <a:spcPct val="107000"/>
              </a:lnSpc>
              <a:spcBef>
                <a:spcPts val="0"/>
              </a:spcBef>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Men først og fremst håper vi at du vil få det litt bedre ved å få gode nyheter på mobilen som motvekt til alt det negative vi blir utsatt for hver dag ved å følge Verdens Beste Nyheter.</a:t>
            </a:r>
          </a:p>
          <a:p>
            <a:pPr marL="0" marR="0">
              <a:lnSpc>
                <a:spcPct val="107000"/>
              </a:lnSpc>
              <a:spcBef>
                <a:spcPts val="0"/>
              </a:spcBef>
              <a:spcAft>
                <a:spcPts val="800"/>
              </a:spcAft>
            </a:pPr>
            <a:endParaRPr lang="nb-NO" sz="18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b-NO" sz="1800" i="1" u="sng">
                <a:effectLst/>
                <a:latin typeface="Calibri" panose="020F0502020204030204" pitchFamily="34" charset="0"/>
                <a:ea typeface="Calibri" panose="020F0502020204030204" pitchFamily="34" charset="0"/>
                <a:cs typeface="Times New Roman" panose="02020603050405020304" pitchFamily="18" charset="0"/>
              </a:rPr>
              <a:t>Info til foredragsholder</a:t>
            </a:r>
            <a:endParaRPr lang="nb-NO" sz="1800" u="sng">
              <a:effectLst/>
              <a:latin typeface="Calibri" panose="020F0502020204030204" pitchFamily="34" charset="0"/>
              <a:ea typeface="Calibri" panose="020F0502020204030204" pitchFamily="34" charset="0"/>
              <a:cs typeface="Times New Roman" panose="02020603050405020304" pitchFamily="18" charset="0"/>
            </a:endParaRPr>
          </a:p>
          <a:p>
            <a:pPr algn="l"/>
            <a:r>
              <a:rPr lang="nb-NO" sz="1800" i="1">
                <a:effectLst/>
                <a:latin typeface="Calibri" panose="020F0502020204030204" pitchFamily="34" charset="0"/>
                <a:ea typeface="Calibri" panose="020F0502020204030204" pitchFamily="34" charset="0"/>
                <a:cs typeface="Times New Roman" panose="02020603050405020304" pitchFamily="18" charset="0"/>
              </a:rPr>
              <a:t>Tips: Du kan bruke en undervisningstime på VBN.</a:t>
            </a:r>
            <a:r>
              <a:rPr lang="nb-NO" sz="2800" b="0" i="0">
                <a:solidFill>
                  <a:srgbClr val="000000"/>
                </a:solidFill>
                <a:effectLst/>
                <a:latin typeface="Times New Roman" panose="02020603050405020304" pitchFamily="18" charset="0"/>
              </a:rPr>
              <a:t> </a:t>
            </a:r>
          </a:p>
          <a:p>
            <a:pPr algn="l"/>
            <a:endParaRPr lang="nb-NO" sz="2800" b="0" i="0">
              <a:solidFill>
                <a:srgbClr val="000000"/>
              </a:solidFill>
              <a:effectLst/>
              <a:latin typeface="Times New Roman" panose="02020603050405020304" pitchFamily="18" charset="0"/>
            </a:endParaRPr>
          </a:p>
          <a:p>
            <a:pPr algn="l"/>
            <a:r>
              <a:rPr lang="nb-NO" sz="2800" b="0" i="1">
                <a:solidFill>
                  <a:srgbClr val="000000"/>
                </a:solidFill>
                <a:effectLst/>
                <a:latin typeface="Times New Roman" panose="02020603050405020304" pitchFamily="18" charset="0"/>
              </a:rPr>
              <a:t>Del gruppen i mindre grupper, hver gruppe tar for seg en god nyhet de finner på </a:t>
            </a:r>
            <a:r>
              <a:rPr lang="nb-NO" sz="2800" b="0" i="1" err="1">
                <a:solidFill>
                  <a:srgbClr val="000000"/>
                </a:solidFill>
                <a:effectLst/>
                <a:latin typeface="Times New Roman" panose="02020603050405020304" pitchFamily="18" charset="0"/>
              </a:rPr>
              <a:t>instagramkontoen</a:t>
            </a:r>
            <a:r>
              <a:rPr lang="nb-NO" sz="2800" b="0" i="1">
                <a:solidFill>
                  <a:srgbClr val="000000"/>
                </a:solidFill>
                <a:effectLst/>
                <a:latin typeface="Times New Roman" panose="02020603050405020304" pitchFamily="18" charset="0"/>
              </a:rPr>
              <a:t> til VBN og lager en kort presentasjon som de holder for hele gruppen mot slutten av timen. Har man liten tid, kan man presentere nyheten med en 5-6 linjer. Dette kan utvides til å deles med menigheten i gudstjenesten i kunngjøringene eller kirkekaffen i fastetiden. Har man god tid, kan de skrive om nyheten slik at det kan deles på menighetens sosiale medier, nettside og/eller menighetsbladet.</a:t>
            </a:r>
          </a:p>
          <a:p>
            <a:pPr algn="l"/>
            <a:endParaRPr lang="nb-NO" sz="2800" b="0" i="1">
              <a:solidFill>
                <a:srgbClr val="000000"/>
              </a:solidFill>
              <a:effectLst/>
              <a:latin typeface="Times New Roman" panose="02020603050405020304" pitchFamily="18" charset="0"/>
            </a:endParaRPr>
          </a:p>
          <a:p>
            <a:pPr algn="l"/>
            <a:r>
              <a:rPr lang="nb-NO" sz="2800" b="0" i="1">
                <a:solidFill>
                  <a:srgbClr val="000000"/>
                </a:solidFill>
                <a:effectLst/>
                <a:latin typeface="Times New Roman" panose="02020603050405020304" pitchFamily="18" charset="0"/>
              </a:rPr>
              <a:t>For å lære mer om Verden Beste Nyheter, er det et godt undervisningsopplegg her: </a:t>
            </a:r>
            <a:r>
              <a:rPr lang="nb-NO" sz="2800" b="0" i="0">
                <a:solidFill>
                  <a:srgbClr val="000000"/>
                </a:solidFill>
                <a:effectLst/>
                <a:latin typeface="Times New Roman" panose="02020603050405020304" pitchFamily="18" charset="0"/>
              </a:rPr>
              <a:t>https://verdensbestenyheter.no/blimed/verdens-beste-nyheter-i-skolen/</a:t>
            </a:r>
          </a:p>
          <a:p>
            <a:pPr algn="l"/>
            <a:endParaRPr lang="nb-NO" sz="2800" b="0" i="1">
              <a:solidFill>
                <a:srgbClr val="000000"/>
              </a:solidFill>
              <a:effectLst/>
              <a:latin typeface="Times New Roman" panose="02020603050405020304" pitchFamily="18" charset="0"/>
            </a:endParaRPr>
          </a:p>
          <a:p>
            <a:pPr algn="l"/>
            <a:r>
              <a:rPr lang="nb-NO" sz="2800" b="0" i="1">
                <a:solidFill>
                  <a:srgbClr val="000000"/>
                </a:solidFill>
                <a:effectLst/>
                <a:latin typeface="Times New Roman" panose="02020603050405020304" pitchFamily="18" charset="0"/>
              </a:rPr>
              <a:t>Linker til organisasjonene: </a:t>
            </a:r>
            <a:br>
              <a:rPr lang="nb-NO" sz="2800" b="0" i="0">
                <a:solidFill>
                  <a:srgbClr val="000000"/>
                </a:solidFill>
                <a:effectLst/>
                <a:latin typeface="Times New Roman" panose="02020603050405020304" pitchFamily="18" charset="0"/>
              </a:rPr>
            </a:br>
            <a:r>
              <a:rPr lang="nb-NO" sz="2800" b="0" i="0">
                <a:solidFill>
                  <a:srgbClr val="000000"/>
                </a:solidFill>
                <a:effectLst/>
                <a:latin typeface="Times New Roman" panose="02020603050405020304" pitchFamily="18" charset="0"/>
              </a:rPr>
              <a:t>www.changemaker.no </a:t>
            </a:r>
          </a:p>
          <a:p>
            <a:pPr algn="l"/>
            <a:r>
              <a:rPr lang="nb-NO" sz="2800" b="0" i="0">
                <a:solidFill>
                  <a:srgbClr val="000000"/>
                </a:solidFill>
                <a:effectLst/>
                <a:latin typeface="Times New Roman" panose="02020603050405020304" pitchFamily="18" charset="0"/>
              </a:rPr>
              <a:t>www.press.no</a:t>
            </a:r>
          </a:p>
          <a:p>
            <a:pPr marL="0" marR="0">
              <a:lnSpc>
                <a:spcPct val="107000"/>
              </a:lnSpc>
              <a:spcBef>
                <a:spcPts val="0"/>
              </a:spcBef>
              <a:spcAft>
                <a:spcPts val="800"/>
              </a:spcAft>
            </a:pPr>
            <a:endParaRPr lang="nb-NO" sz="1800"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26</a:t>
            </a:fld>
            <a:endParaRPr lang="nb-NO"/>
          </a:p>
        </p:txBody>
      </p:sp>
    </p:spTree>
    <p:extLst>
      <p:ext uri="{BB962C8B-B14F-4D97-AF65-F5344CB8AC3E}">
        <p14:creationId xmlns:p14="http://schemas.microsoft.com/office/powerpoint/2010/main" val="2292646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nb-NO" sz="1100" b="1">
                <a:effectLst/>
                <a:latin typeface="Calibri" panose="020F0502020204030204" pitchFamily="34" charset="0"/>
                <a:ea typeface="Calibri" panose="020F0502020204030204" pitchFamily="34" charset="0"/>
                <a:cs typeface="Times New Roman" panose="02020603050405020304" pitchFamily="18" charset="0"/>
              </a:rPr>
              <a:t>Nå er det vår tur til å redde liv og forandre verden! </a:t>
            </a:r>
          </a:p>
          <a:p>
            <a:pPr marL="0" lvl="0" indent="0">
              <a:lnSpc>
                <a:spcPct val="107000"/>
              </a:lnSpc>
              <a:buFont typeface="+mj-lt"/>
              <a:buNone/>
            </a:pPr>
            <a:r>
              <a:rPr lang="nb-NO" sz="1100">
                <a:effectLst/>
                <a:latin typeface="Calibri" panose="020F0502020204030204" pitchFamily="34" charset="0"/>
                <a:ea typeface="Calibri" panose="020F0502020204030204" pitchFamily="34" charset="0"/>
                <a:cs typeface="Times New Roman" panose="02020603050405020304" pitchFamily="18" charset="0"/>
              </a:rPr>
              <a:t>Fasteaksjonen gir positive ringvirkninger herfra og utover i hele verden.</a:t>
            </a:r>
          </a:p>
          <a:p>
            <a:pPr algn="l" rtl="0" fontAlgn="base"/>
            <a:endParaRPr lang="en-US" sz="1100" b="0" i="0" u="none" strike="noStrike">
              <a:solidFill>
                <a:srgbClr val="000000"/>
              </a:solidFill>
              <a:effectLst/>
              <a:latin typeface="Helvetica Neue"/>
            </a:endParaRPr>
          </a:p>
          <a:p>
            <a:pPr algn="l" rtl="0" fontAlgn="base"/>
            <a:r>
              <a:rPr lang="en-US" sz="1100" b="0" i="0" u="none" strike="noStrike" err="1">
                <a:solidFill>
                  <a:srgbClr val="000000"/>
                </a:solidFill>
                <a:effectLst/>
                <a:latin typeface="Helvetica Neue"/>
              </a:rPr>
              <a:t>Sammen</a:t>
            </a:r>
            <a:r>
              <a:rPr lang="en-US" sz="1100" b="0" i="0" u="none" strike="noStrike">
                <a:solidFill>
                  <a:srgbClr val="000000"/>
                </a:solidFill>
                <a:effectLst/>
                <a:latin typeface="Helvetica Neue"/>
              </a:rPr>
              <a:t> </a:t>
            </a:r>
            <a:r>
              <a:rPr lang="en-US" sz="1100" b="0" i="0" u="none" strike="noStrike" err="1">
                <a:solidFill>
                  <a:srgbClr val="000000"/>
                </a:solidFill>
                <a:effectLst/>
                <a:latin typeface="Helvetica Neue"/>
              </a:rPr>
              <a:t>skal</a:t>
            </a:r>
            <a:r>
              <a:rPr lang="en-US" sz="1100" b="0" i="0" u="none" strike="noStrike">
                <a:solidFill>
                  <a:srgbClr val="000000"/>
                </a:solidFill>
                <a:effectLst/>
                <a:latin typeface="Helvetica Neue"/>
              </a:rPr>
              <a:t> vi </a:t>
            </a:r>
            <a:r>
              <a:rPr lang="en-US" sz="1100" b="0" i="0" u="none" strike="noStrike" err="1">
                <a:solidFill>
                  <a:srgbClr val="000000"/>
                </a:solidFill>
                <a:effectLst/>
                <a:latin typeface="Helvetica Neue"/>
              </a:rPr>
              <a:t>gjøre</a:t>
            </a:r>
            <a:r>
              <a:rPr lang="en-US" sz="1100" b="0" i="0" u="none" strike="noStrike">
                <a:solidFill>
                  <a:srgbClr val="000000"/>
                </a:solidFill>
                <a:effectLst/>
                <a:latin typeface="Helvetica Neue"/>
              </a:rPr>
              <a:t> </a:t>
            </a:r>
            <a:r>
              <a:rPr lang="en-US" sz="1100" b="0" i="0" u="none" strike="noStrike" err="1">
                <a:solidFill>
                  <a:srgbClr val="000000"/>
                </a:solidFill>
                <a:effectLst/>
                <a:latin typeface="Helvetica Neue"/>
              </a:rPr>
              <a:t>en</a:t>
            </a:r>
            <a:r>
              <a:rPr lang="en-US" sz="1100" b="0" i="0" u="none" strike="noStrike">
                <a:solidFill>
                  <a:srgbClr val="000000"/>
                </a:solidFill>
                <a:effectLst/>
                <a:latin typeface="Helvetica Neue"/>
              </a:rPr>
              <a:t> </a:t>
            </a:r>
            <a:r>
              <a:rPr lang="en-US" sz="1100" b="0" i="0" u="none" strike="noStrike" err="1">
                <a:solidFill>
                  <a:srgbClr val="000000"/>
                </a:solidFill>
                <a:effectLst/>
                <a:latin typeface="Helvetica Neue"/>
              </a:rPr>
              <a:t>forskjell</a:t>
            </a:r>
            <a:r>
              <a:rPr lang="en-US" sz="1100" b="0" i="0" u="none" strike="noStrike">
                <a:solidFill>
                  <a:srgbClr val="000000"/>
                </a:solidFill>
                <a:effectLst/>
                <a:latin typeface="Helvetica Neue"/>
              </a:rPr>
              <a:t> </a:t>
            </a:r>
            <a:r>
              <a:rPr lang="en-US" sz="1100" b="0" i="0" u="none" strike="noStrike" err="1">
                <a:solidFill>
                  <a:srgbClr val="000000"/>
                </a:solidFill>
                <a:effectLst/>
                <a:latin typeface="Helvetica Neue"/>
              </a:rPr>
              <a:t>ved</a:t>
            </a:r>
            <a:r>
              <a:rPr lang="en-US" sz="1100" b="0" i="0" u="none" strike="noStrike">
                <a:solidFill>
                  <a:srgbClr val="000000"/>
                </a:solidFill>
                <a:effectLst/>
                <a:latin typeface="Helvetica Neue"/>
              </a:rPr>
              <a:t> å </a:t>
            </a:r>
            <a:r>
              <a:rPr lang="en-US" sz="1100" b="0" i="0" u="none" strike="noStrike" err="1">
                <a:solidFill>
                  <a:srgbClr val="000000"/>
                </a:solidFill>
                <a:effectLst/>
                <a:latin typeface="Helvetica Neue"/>
              </a:rPr>
              <a:t>samle</a:t>
            </a:r>
            <a:r>
              <a:rPr lang="en-US" sz="1100" b="0" i="0" u="none" strike="noStrike">
                <a:solidFill>
                  <a:srgbClr val="000000"/>
                </a:solidFill>
                <a:effectLst/>
                <a:latin typeface="Helvetica Neue"/>
              </a:rPr>
              <a:t> inn </a:t>
            </a:r>
            <a:r>
              <a:rPr lang="en-US" sz="1100" b="0" i="0" u="none" strike="noStrike" err="1">
                <a:solidFill>
                  <a:srgbClr val="000000"/>
                </a:solidFill>
                <a:effectLst/>
                <a:latin typeface="Helvetica Neue"/>
              </a:rPr>
              <a:t>penger</a:t>
            </a:r>
            <a:r>
              <a:rPr lang="en-US" sz="1100" b="0" i="0" u="none" strike="noStrike">
                <a:solidFill>
                  <a:srgbClr val="000000"/>
                </a:solidFill>
                <a:effectLst/>
                <a:latin typeface="Helvetica Neue"/>
              </a:rPr>
              <a:t> </a:t>
            </a:r>
            <a:r>
              <a:rPr lang="en-US" sz="1100" b="0" i="0" u="none" strike="noStrike" err="1">
                <a:solidFill>
                  <a:srgbClr val="000000"/>
                </a:solidFill>
                <a:effectLst/>
                <a:latin typeface="Helvetica Neue"/>
              </a:rPr>
              <a:t>til</a:t>
            </a:r>
            <a:r>
              <a:rPr lang="en-US" sz="1100" b="0" i="0" u="none" strike="noStrike">
                <a:solidFill>
                  <a:srgbClr val="000000"/>
                </a:solidFill>
                <a:effectLst/>
                <a:latin typeface="Helvetica Neue"/>
              </a:rPr>
              <a:t> de </a:t>
            </a:r>
            <a:r>
              <a:rPr lang="en-US" sz="1100" b="0" i="0" u="none" strike="noStrike" err="1">
                <a:solidFill>
                  <a:srgbClr val="000000"/>
                </a:solidFill>
                <a:effectLst/>
                <a:latin typeface="Helvetica Neue"/>
              </a:rPr>
              <a:t>som</a:t>
            </a:r>
            <a:r>
              <a:rPr lang="en-US" sz="1100" b="0" i="0" u="none" strike="noStrike">
                <a:solidFill>
                  <a:srgbClr val="000000"/>
                </a:solidFill>
                <a:effectLst/>
                <a:latin typeface="Helvetica Neue"/>
              </a:rPr>
              <a:t> </a:t>
            </a:r>
            <a:r>
              <a:rPr lang="en-US" sz="1100" b="0" i="0" u="none" strike="noStrike" err="1">
                <a:solidFill>
                  <a:srgbClr val="000000"/>
                </a:solidFill>
                <a:effectLst/>
                <a:latin typeface="Helvetica Neue"/>
              </a:rPr>
              <a:t>trenger</a:t>
            </a:r>
            <a:r>
              <a:rPr lang="en-US" sz="1100" b="0" i="0" u="none" strike="noStrike">
                <a:solidFill>
                  <a:srgbClr val="000000"/>
                </a:solidFill>
                <a:effectLst/>
                <a:latin typeface="Helvetica Neue"/>
              </a:rPr>
              <a:t> det </a:t>
            </a:r>
            <a:r>
              <a:rPr lang="en-US" sz="1100" b="0" i="0" u="none" strike="noStrike" err="1">
                <a:solidFill>
                  <a:srgbClr val="000000"/>
                </a:solidFill>
                <a:effectLst/>
                <a:latin typeface="Helvetica Neue"/>
              </a:rPr>
              <a:t>aller</a:t>
            </a:r>
            <a:r>
              <a:rPr lang="en-US" sz="1100" b="0" i="0" u="none" strike="noStrike">
                <a:solidFill>
                  <a:srgbClr val="000000"/>
                </a:solidFill>
                <a:effectLst/>
                <a:latin typeface="Helvetica Neue"/>
              </a:rPr>
              <a:t> </a:t>
            </a:r>
            <a:r>
              <a:rPr lang="en-US" sz="1100" b="0" i="0" u="none" strike="noStrike" err="1">
                <a:solidFill>
                  <a:srgbClr val="000000"/>
                </a:solidFill>
                <a:effectLst/>
                <a:latin typeface="Helvetica Neue"/>
              </a:rPr>
              <a:t>mest</a:t>
            </a:r>
            <a:r>
              <a:rPr lang="en-US" sz="1100" b="0" i="0" u="none" strike="noStrike">
                <a:solidFill>
                  <a:srgbClr val="000000"/>
                </a:solidFill>
                <a:effectLst/>
                <a:latin typeface="Helvetica Neue"/>
              </a:rPr>
              <a:t>.</a:t>
            </a:r>
            <a:r>
              <a:rPr lang="en-US" sz="1100" b="0" i="0">
                <a:solidFill>
                  <a:srgbClr val="444444"/>
                </a:solidFill>
                <a:effectLst/>
                <a:latin typeface="Helvetica Neue"/>
              </a:rPr>
              <a:t>​</a:t>
            </a:r>
            <a:endParaRPr lang="en-US" sz="1050" b="0" i="0">
              <a:solidFill>
                <a:srgbClr val="444444"/>
              </a:solidFill>
              <a:effectLst/>
              <a:latin typeface="Calibri" panose="020F0502020204030204" pitchFamily="34" charset="0"/>
            </a:endParaRPr>
          </a:p>
          <a:p>
            <a:pPr algn="l" rtl="0" fontAlgn="base"/>
            <a:r>
              <a:rPr lang="en-US" sz="1100" b="0" i="0" u="none" strike="noStrike" err="1">
                <a:solidFill>
                  <a:srgbClr val="000000"/>
                </a:solidFill>
                <a:effectLst/>
                <a:latin typeface="Helvetica Neue"/>
              </a:rPr>
              <a:t>Hver</a:t>
            </a:r>
            <a:r>
              <a:rPr lang="en-US" sz="1100" b="0" i="0" u="none" strike="noStrike">
                <a:solidFill>
                  <a:srgbClr val="000000"/>
                </a:solidFill>
                <a:effectLst/>
                <a:latin typeface="Helvetica Neue"/>
              </a:rPr>
              <a:t> krone </a:t>
            </a:r>
            <a:r>
              <a:rPr lang="en-US" sz="1100" b="0" i="0" u="none" strike="noStrike" err="1">
                <a:solidFill>
                  <a:srgbClr val="000000"/>
                </a:solidFill>
                <a:effectLst/>
                <a:latin typeface="Helvetica Neue"/>
              </a:rPr>
              <a:t>betyr</a:t>
            </a:r>
            <a:r>
              <a:rPr lang="en-US" sz="1100" b="0" i="0" u="none" strike="noStrike">
                <a:solidFill>
                  <a:srgbClr val="000000"/>
                </a:solidFill>
                <a:effectLst/>
                <a:latin typeface="Helvetica Neue"/>
              </a:rPr>
              <a:t> </a:t>
            </a:r>
            <a:r>
              <a:rPr lang="en-US" sz="1100" b="0" i="0" u="none" strike="noStrike" err="1">
                <a:solidFill>
                  <a:srgbClr val="000000"/>
                </a:solidFill>
                <a:effectLst/>
                <a:latin typeface="Helvetica Neue"/>
              </a:rPr>
              <a:t>noe</a:t>
            </a:r>
            <a:r>
              <a:rPr lang="en-US" sz="1100" b="0" i="0" u="none" strike="noStrike">
                <a:solidFill>
                  <a:srgbClr val="000000"/>
                </a:solidFill>
                <a:effectLst/>
                <a:latin typeface="Helvetica Neue"/>
              </a:rPr>
              <a:t>!</a:t>
            </a:r>
            <a:r>
              <a:rPr lang="en-US" sz="1100" b="0" i="0">
                <a:solidFill>
                  <a:srgbClr val="444444"/>
                </a:solidFill>
                <a:effectLst/>
                <a:latin typeface="Helvetica Neue"/>
              </a:rPr>
              <a:t>​</a:t>
            </a:r>
            <a:endParaRPr lang="en-US" sz="1050" b="0" i="0">
              <a:solidFill>
                <a:srgbClr val="444444"/>
              </a:solidFill>
              <a:effectLst/>
              <a:latin typeface="Calibri" panose="020F0502020204030204" pitchFamily="34" charset="0"/>
            </a:endParaRPr>
          </a:p>
          <a:p>
            <a:pPr algn="l" rtl="0" fontAlgn="base"/>
            <a:endParaRPr lang="en-US" sz="1050" b="0" i="0">
              <a:solidFill>
                <a:srgbClr val="444444"/>
              </a:solidFill>
              <a:effectLst/>
              <a:latin typeface="Calibri" panose="020F0502020204030204" pitchFamily="34" charset="0"/>
            </a:endParaRPr>
          </a:p>
          <a:p>
            <a:pPr algn="l" rtl="0" fontAlgn="base"/>
            <a:r>
              <a:rPr lang="en-US" sz="1100" b="0" i="1" u="none" strike="noStrike">
                <a:solidFill>
                  <a:srgbClr val="000000"/>
                </a:solidFill>
                <a:effectLst/>
                <a:latin typeface="Helvetica Neue"/>
              </a:rPr>
              <a:t>Her </a:t>
            </a:r>
            <a:r>
              <a:rPr lang="en-US" sz="1100" b="0" i="1" u="none" strike="noStrike" err="1">
                <a:solidFill>
                  <a:srgbClr val="000000"/>
                </a:solidFill>
                <a:effectLst/>
                <a:latin typeface="Helvetica Neue"/>
              </a:rPr>
              <a:t>kan</a:t>
            </a:r>
            <a:r>
              <a:rPr lang="en-US" sz="1100" b="0" i="1" u="none" strike="noStrike">
                <a:solidFill>
                  <a:srgbClr val="000000"/>
                </a:solidFill>
                <a:effectLst/>
                <a:latin typeface="Helvetica Neue"/>
              </a:rPr>
              <a:t> du </a:t>
            </a:r>
            <a:r>
              <a:rPr lang="en-US" sz="1100" b="0" i="1" u="none" strike="noStrike" err="1">
                <a:solidFill>
                  <a:srgbClr val="000000"/>
                </a:solidFill>
                <a:effectLst/>
                <a:latin typeface="Helvetica Neue"/>
              </a:rPr>
              <a:t>fortelle</a:t>
            </a:r>
            <a:r>
              <a:rPr lang="en-US" sz="1100" b="0" i="1" u="none" strike="noStrike">
                <a:solidFill>
                  <a:srgbClr val="000000"/>
                </a:solidFill>
                <a:effectLst/>
                <a:latin typeface="Helvetica Neue"/>
              </a:rPr>
              <a:t> </a:t>
            </a:r>
            <a:r>
              <a:rPr lang="en-US" sz="1100" b="0" i="1" u="none" strike="noStrike" err="1">
                <a:solidFill>
                  <a:srgbClr val="000000"/>
                </a:solidFill>
                <a:effectLst/>
                <a:latin typeface="Helvetica Neue"/>
              </a:rPr>
              <a:t>litt</a:t>
            </a:r>
            <a:r>
              <a:rPr lang="en-US" sz="1100" b="0" i="1" u="none" strike="noStrike">
                <a:solidFill>
                  <a:srgbClr val="000000"/>
                </a:solidFill>
                <a:effectLst/>
                <a:latin typeface="Helvetica Neue"/>
              </a:rPr>
              <a:t> om </a:t>
            </a:r>
            <a:r>
              <a:rPr lang="en-US" sz="1100" b="0" i="1" u="none" strike="noStrike" err="1">
                <a:solidFill>
                  <a:srgbClr val="000000"/>
                </a:solidFill>
                <a:effectLst/>
                <a:latin typeface="Helvetica Neue"/>
              </a:rPr>
              <a:t>hvordan</a:t>
            </a:r>
            <a:r>
              <a:rPr lang="en-US" sz="1100" b="0" i="1" u="none" strike="noStrike">
                <a:solidFill>
                  <a:srgbClr val="000000"/>
                </a:solidFill>
                <a:effectLst/>
                <a:latin typeface="Helvetica Neue"/>
              </a:rPr>
              <a:t> </a:t>
            </a:r>
            <a:r>
              <a:rPr lang="en-US" sz="1100" b="0" i="1" u="none" strike="noStrike" err="1">
                <a:solidFill>
                  <a:srgbClr val="000000"/>
                </a:solidFill>
                <a:effectLst/>
                <a:latin typeface="Helvetica Neue"/>
              </a:rPr>
              <a:t>deres</a:t>
            </a:r>
            <a:r>
              <a:rPr lang="en-US" sz="1100" b="0" i="1" u="none" strike="noStrike">
                <a:solidFill>
                  <a:srgbClr val="000000"/>
                </a:solidFill>
                <a:effectLst/>
                <a:latin typeface="Helvetica Neue"/>
              </a:rPr>
              <a:t> </a:t>
            </a:r>
            <a:r>
              <a:rPr lang="en-US" sz="1100" b="0" i="1" u="none" strike="noStrike" err="1">
                <a:solidFill>
                  <a:srgbClr val="000000"/>
                </a:solidFill>
                <a:effectLst/>
                <a:latin typeface="Helvetica Neue"/>
              </a:rPr>
              <a:t>menighet</a:t>
            </a:r>
            <a:r>
              <a:rPr lang="en-US" sz="1100" b="0" i="1" u="none" strike="noStrike">
                <a:solidFill>
                  <a:srgbClr val="000000"/>
                </a:solidFill>
                <a:effectLst/>
                <a:latin typeface="Helvetica Neue"/>
              </a:rPr>
              <a:t> </a:t>
            </a:r>
            <a:r>
              <a:rPr lang="en-US" sz="1100" b="0" i="1" u="none" strike="noStrike" err="1">
                <a:solidFill>
                  <a:srgbClr val="000000"/>
                </a:solidFill>
                <a:effectLst/>
                <a:latin typeface="Helvetica Neue"/>
              </a:rPr>
              <a:t>organiserer</a:t>
            </a:r>
            <a:r>
              <a:rPr lang="en-US" sz="1100" b="0" i="1" u="none" strike="noStrike">
                <a:solidFill>
                  <a:srgbClr val="000000"/>
                </a:solidFill>
                <a:effectLst/>
                <a:latin typeface="Helvetica Neue"/>
              </a:rPr>
              <a:t> </a:t>
            </a:r>
            <a:r>
              <a:rPr lang="en-US" sz="1100" b="0" i="1" u="none" strike="noStrike" err="1">
                <a:solidFill>
                  <a:srgbClr val="000000"/>
                </a:solidFill>
                <a:effectLst/>
                <a:latin typeface="Helvetica Neue"/>
              </a:rPr>
              <a:t>årets</a:t>
            </a:r>
            <a:r>
              <a:rPr lang="en-US" sz="1100" b="0" i="1" u="none" strike="noStrike">
                <a:solidFill>
                  <a:srgbClr val="000000"/>
                </a:solidFill>
                <a:effectLst/>
                <a:latin typeface="Helvetica Neue"/>
              </a:rPr>
              <a:t> </a:t>
            </a:r>
            <a:r>
              <a:rPr lang="en-US" sz="1100" b="0" i="1" u="none" strike="noStrike" err="1">
                <a:solidFill>
                  <a:srgbClr val="000000"/>
                </a:solidFill>
                <a:effectLst/>
                <a:latin typeface="Helvetica Neue"/>
              </a:rPr>
              <a:t>fasteaksjon</a:t>
            </a:r>
            <a:r>
              <a:rPr lang="en-US" sz="1100" b="0" i="1" u="none" strike="noStrike">
                <a:solidFill>
                  <a:srgbClr val="000000"/>
                </a:solidFill>
                <a:effectLst/>
                <a:latin typeface="Helvetica Neue"/>
              </a:rPr>
              <a:t>. </a:t>
            </a:r>
            <a:endParaRPr lang="en-US" sz="1050" b="0" i="1">
              <a:solidFill>
                <a:srgbClr val="444444"/>
              </a:solidFill>
              <a:effectLst/>
              <a:latin typeface="Calibri" panose="020F0502020204030204" pitchFamily="34" charset="0"/>
            </a:endParaRPr>
          </a:p>
          <a:p>
            <a:pPr marL="0" lvl="0" indent="0">
              <a:lnSpc>
                <a:spcPct val="107000"/>
              </a:lnSpc>
              <a:buFont typeface="+mj-lt"/>
              <a:buNone/>
            </a:pPr>
            <a:r>
              <a:rPr lang="nb-NO" sz="800" i="1">
                <a:effectLst/>
                <a:latin typeface="Calibri" panose="020F0502020204030204" pitchFamily="34" charset="0"/>
                <a:ea typeface="Calibri" panose="020F0502020204030204" pitchFamily="34" charset="0"/>
                <a:cs typeface="Times New Roman" panose="02020603050405020304" pitchFamily="18" charset="0"/>
              </a:rPr>
              <a:t>Og om hvordan man som bøssebærer møter mennesker i døra.</a:t>
            </a:r>
          </a:p>
          <a:p>
            <a:pPr marL="0" lvl="0" indent="0">
              <a:lnSpc>
                <a:spcPct val="107000"/>
              </a:lnSpc>
              <a:buFont typeface="+mj-lt"/>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27</a:t>
            </a:fld>
            <a:endParaRPr lang="nb-NO"/>
          </a:p>
        </p:txBody>
      </p:sp>
    </p:spTree>
    <p:extLst>
      <p:ext uri="{BB962C8B-B14F-4D97-AF65-F5344CB8AC3E}">
        <p14:creationId xmlns:p14="http://schemas.microsoft.com/office/powerpoint/2010/main" val="1561384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1" kern="1200">
                <a:solidFill>
                  <a:schemeClr val="tx1"/>
                </a:solidFill>
                <a:effectLst/>
                <a:latin typeface="+mn-lt"/>
                <a:ea typeface="+mn-ea"/>
                <a:cs typeface="+mn-cs"/>
              </a:rPr>
              <a:t>Til presentasjonsholder: Denne sliden kan kuttes dersom dere ikke har dør-til-dør-aksjon.</a:t>
            </a:r>
          </a:p>
          <a:p>
            <a:endParaRPr lang="nb-NO" sz="1200" kern="1200">
              <a:solidFill>
                <a:schemeClr val="tx1"/>
              </a:solidFill>
              <a:effectLst/>
              <a:latin typeface="+mn-lt"/>
              <a:ea typeface="+mn-ea"/>
              <a:cs typeface="+mn-cs"/>
            </a:endParaRPr>
          </a:p>
          <a:p>
            <a:r>
              <a:rPr lang="nb-NO" sz="1200" i="1" kern="1200">
                <a:solidFill>
                  <a:schemeClr val="tx1"/>
                </a:solidFill>
                <a:effectLst/>
                <a:latin typeface="+mn-lt"/>
                <a:ea typeface="+mn-ea"/>
                <a:cs typeface="+mn-cs"/>
              </a:rPr>
              <a:t>Du kan bruke denne sliden for å la konfirmantene reflektere over hva de ville sagt hvis du fikk de angitte kommentarene. SE FASIT NEDENFOR</a:t>
            </a:r>
            <a:endParaRPr lang="nb-NO" sz="1200" kern="1200">
              <a:solidFill>
                <a:schemeClr val="tx1"/>
              </a:solidFill>
              <a:effectLst/>
              <a:latin typeface="+mn-lt"/>
              <a:ea typeface="+mn-ea"/>
              <a:cs typeface="+mn-cs"/>
            </a:endParaRPr>
          </a:p>
          <a:p>
            <a:r>
              <a:rPr lang="nb-NO" sz="1200" i="1" kern="1200">
                <a:solidFill>
                  <a:schemeClr val="tx1"/>
                </a:solidFill>
                <a:effectLst/>
                <a:latin typeface="+mn-lt"/>
                <a:ea typeface="+mn-ea"/>
                <a:cs typeface="+mn-cs"/>
              </a:rPr>
              <a:t>Hvis du ønsker, kan du spørre konfirmantene om de tror det er noen andre spørsmål de kan få når de går med bøsse? </a:t>
            </a:r>
          </a:p>
          <a:p>
            <a:r>
              <a:rPr lang="nb-NO" sz="1200" i="1" kern="1200">
                <a:solidFill>
                  <a:schemeClr val="tx1"/>
                </a:solidFill>
                <a:effectLst/>
                <a:latin typeface="+mn-lt"/>
                <a:ea typeface="+mn-ea"/>
                <a:cs typeface="+mn-cs"/>
              </a:rPr>
              <a:t>Dere kan også gjennomføre dette som et rollespill, hvor konfirmanter får være den som åpner, og du som lærer er den som banker på.</a:t>
            </a:r>
            <a:endParaRPr lang="nb-NO" sz="1200" kern="1200">
              <a:solidFill>
                <a:schemeClr val="tx1"/>
              </a:solidFill>
              <a:effectLst/>
              <a:latin typeface="+mn-lt"/>
              <a:ea typeface="+mn-ea"/>
              <a:cs typeface="+mn-cs"/>
            </a:endParaRPr>
          </a:p>
          <a:p>
            <a:endParaRPr lang="nb-NO" sz="1200" i="1" kern="1200">
              <a:solidFill>
                <a:schemeClr val="tx1"/>
              </a:solidFill>
              <a:effectLst/>
              <a:latin typeface="+mn-lt"/>
              <a:ea typeface="+mn-ea"/>
              <a:cs typeface="+mn-cs"/>
            </a:endParaRPr>
          </a:p>
          <a:p>
            <a:r>
              <a:rPr lang="nb-NO" sz="1200" b="1" i="0" kern="1200">
                <a:solidFill>
                  <a:schemeClr val="tx1"/>
                </a:solidFill>
                <a:effectLst/>
                <a:latin typeface="+mn-lt"/>
                <a:ea typeface="+mn-ea"/>
                <a:cs typeface="+mn-cs"/>
              </a:rPr>
              <a:t>FASIT:</a:t>
            </a:r>
          </a:p>
          <a:p>
            <a:r>
              <a:rPr lang="nb-NO" sz="1200" i="0" kern="1200">
                <a:solidFill>
                  <a:schemeClr val="tx1"/>
                </a:solidFill>
                <a:effectLst/>
                <a:latin typeface="+mn-lt"/>
                <a:ea typeface="+mn-ea"/>
                <a:cs typeface="+mn-cs"/>
              </a:rPr>
              <a:t>Hva går pengene til:		Pengene går til Kirkens Nødhjelps arbeid over hele verden.</a:t>
            </a:r>
          </a:p>
          <a:p>
            <a:r>
              <a:rPr lang="nb-NO" sz="1200" i="0" kern="1200">
                <a:solidFill>
                  <a:schemeClr val="tx1"/>
                </a:solidFill>
                <a:effectLst/>
                <a:latin typeface="+mn-lt"/>
                <a:ea typeface="+mn-ea"/>
                <a:cs typeface="+mn-cs"/>
              </a:rPr>
              <a:t>Nei takk, jeg vil ikke gi til dere:	OK – ha en fin kveld!</a:t>
            </a:r>
          </a:p>
          <a:p>
            <a:r>
              <a:rPr lang="nb-NO" sz="1200" i="0" kern="1200">
                <a:solidFill>
                  <a:schemeClr val="tx1"/>
                </a:solidFill>
                <a:effectLst/>
                <a:latin typeface="+mn-lt"/>
                <a:ea typeface="+mn-ea"/>
                <a:cs typeface="+mn-cs"/>
              </a:rPr>
              <a:t>Tar dere Vipps?		Ja du kan vippse her og nå til 2426 </a:t>
            </a:r>
            <a:r>
              <a:rPr lang="nb-NO" sz="1200" i="1" kern="1200">
                <a:solidFill>
                  <a:schemeClr val="tx1"/>
                </a:solidFill>
                <a:effectLst/>
                <a:latin typeface="+mn-lt"/>
                <a:ea typeface="+mn-ea"/>
                <a:cs typeface="+mn-cs"/>
              </a:rPr>
              <a:t>(evt.til menighetens vippsnummer dersom dere bruker dette)</a:t>
            </a:r>
          </a:p>
          <a:p>
            <a:r>
              <a:rPr lang="nb-NO" sz="1200" i="0" kern="1200">
                <a:solidFill>
                  <a:schemeClr val="tx1"/>
                </a:solidFill>
                <a:effectLst/>
                <a:latin typeface="+mn-lt"/>
                <a:ea typeface="+mn-ea"/>
                <a:cs typeface="+mn-cs"/>
              </a:rPr>
              <a:t>Har ikke tid akkurat nå:		OK, her er en lapp, så kan du se på den når du får tid</a:t>
            </a:r>
          </a:p>
          <a:p>
            <a:r>
              <a:rPr lang="nb-NO" sz="1200" i="0" kern="1200">
                <a:solidFill>
                  <a:schemeClr val="tx1"/>
                </a:solidFill>
                <a:effectLst/>
                <a:latin typeface="+mn-lt"/>
                <a:ea typeface="+mn-ea"/>
                <a:cs typeface="+mn-cs"/>
              </a:rPr>
              <a:t>Har ikke kontanter!		OK – da kan du </a:t>
            </a:r>
            <a:r>
              <a:rPr lang="nb-NO" sz="1200" i="0" kern="1200" err="1">
                <a:solidFill>
                  <a:schemeClr val="tx1"/>
                </a:solidFill>
                <a:effectLst/>
                <a:latin typeface="+mn-lt"/>
                <a:ea typeface="+mn-ea"/>
                <a:cs typeface="+mn-cs"/>
              </a:rPr>
              <a:t>vippse</a:t>
            </a:r>
            <a:r>
              <a:rPr lang="nb-NO" sz="1200" i="0" kern="1200">
                <a:solidFill>
                  <a:schemeClr val="tx1"/>
                </a:solidFill>
                <a:effectLst/>
                <a:latin typeface="+mn-lt"/>
                <a:ea typeface="+mn-ea"/>
                <a:cs typeface="+mn-cs"/>
              </a:rPr>
              <a:t>! (hold frem bøssen noen sekunder, så de ser vippsklistremerket) Eller betale på en av de måtene som står på lappen – gi en lapp.</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28</a:t>
            </a:fld>
            <a:endParaRPr kumimoji="0" lang="nb-NO" sz="4800" b="0" i="0" u="none" strike="noStrike" kern="0" cap="none" spc="0" normalizeH="0" baseline="0" noProof="0">
              <a:ln>
                <a:noFill/>
              </a:ln>
              <a:solidFill>
                <a:prstClr val="black"/>
              </a:solidFill>
              <a:effectLst/>
              <a:uLnTx/>
              <a:uFillTx/>
              <a:latin typeface="Calibri" panose="020F0502020204030204"/>
              <a:ea typeface="Verdana"/>
              <a:sym typeface="Verdana"/>
            </a:endParaRPr>
          </a:p>
        </p:txBody>
      </p:sp>
    </p:spTree>
    <p:extLst>
      <p:ext uri="{BB962C8B-B14F-4D97-AF65-F5344CB8AC3E}">
        <p14:creationId xmlns:p14="http://schemas.microsoft.com/office/powerpoint/2010/main" val="4128883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2400" i="1"/>
              <a:t>I</a:t>
            </a:r>
            <a:r>
              <a:rPr lang="nb-NO" sz="2400" i="1" baseline="0"/>
              <a:t> denne sliden kan du på forhånd skrive inn navnet på menigheten din, samt innsamlet beløp for 2022. Beløpet kan søkes opp på Fasteaksjonen.no. </a:t>
            </a:r>
          </a:p>
          <a:p>
            <a:endParaRPr lang="nb-NO" sz="2400" i="0" baseline="0"/>
          </a:p>
          <a:p>
            <a:r>
              <a:rPr lang="nb-NO" sz="2400" i="0" baseline="0"/>
              <a:t>250 kroner gir ett menneske varig tilgang til rent vann. </a:t>
            </a:r>
          </a:p>
          <a:p>
            <a:r>
              <a:rPr lang="nb-NO" sz="2400" i="0" baseline="0"/>
              <a:t>Hvor mange mennesker ga menigheten tilgang til rent vann i 2022?</a:t>
            </a:r>
          </a:p>
          <a:p>
            <a:endParaRPr lang="nb-NO" sz="2400" i="0" baseline="0"/>
          </a:p>
          <a:p>
            <a:r>
              <a:rPr lang="nb-NO" sz="2400" i="1" baseline="0"/>
              <a:t>Her kan du gjerne be gruppen regne ut!</a:t>
            </a:r>
          </a:p>
          <a:p>
            <a:endParaRPr lang="nb-NO" sz="2400" i="0" baseline="0"/>
          </a:p>
          <a:p>
            <a:r>
              <a:rPr lang="nb-NO" sz="2400" i="0" baseline="0"/>
              <a:t>Visste du at for samme pris som 11 0,5-liters flasker med Solo eller Pepsi Max kan ett menneske få varig tilgang på rent vann? Om du lar være å kjøpe brus 11 ganger, så kan pengene du sparer gi ett mennske rent vann for resten av livet!</a:t>
            </a:r>
          </a:p>
          <a:p>
            <a:endParaRPr lang="nb-NO"/>
          </a:p>
        </p:txBody>
      </p:sp>
    </p:spTree>
    <p:extLst>
      <p:ext uri="{BB962C8B-B14F-4D97-AF65-F5344CB8AC3E}">
        <p14:creationId xmlns:p14="http://schemas.microsoft.com/office/powerpoint/2010/main" val="3139410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615D5E"/>
                </a:solidFill>
                <a:effectLst/>
                <a:latin typeface="DIN-Light"/>
              </a:rPr>
              <a:t>I løpet av det første døgnet klarte Kirkens Nødhjelp å starte nødhjelprespons i to av de hardest rammede byene etter jordskjelvet i Syria, takket være innsamlede midler fra blant annet fasteaksjonen. Hjelpeartiklene hentes fra lokale lagre i Syria eller kjøpes inn av vår lokale partner med penger fra Kirkens Nødhjelps katastrofefond.</a:t>
            </a:r>
            <a:endParaRPr lang="en-GB" dirty="0"/>
          </a:p>
          <a:p>
            <a:endParaRPr lang="nb-NO" b="0" i="0" dirty="0">
              <a:solidFill>
                <a:srgbClr val="615D5E"/>
              </a:solidFill>
              <a:effectLst/>
              <a:latin typeface="DIN-Light"/>
            </a:endParaRPr>
          </a:p>
          <a:p>
            <a:endParaRPr lang="nb-NO" b="0" i="0" dirty="0">
              <a:solidFill>
                <a:srgbClr val="615D5E"/>
              </a:solidFill>
              <a:effectLst/>
              <a:latin typeface="DIN-Light"/>
            </a:endParaRPr>
          </a:p>
          <a:p>
            <a:r>
              <a:rPr lang="nb-NO" b="0" i="0" dirty="0">
                <a:solidFill>
                  <a:srgbClr val="615D5E"/>
                </a:solidFill>
                <a:effectLst/>
                <a:latin typeface="DIN-Light"/>
              </a:rPr>
              <a:t>Vi deler i første omgang ut bla varme måltider, vann, medisiner, varme tepper, madrasser, hygieneartikler og ladere slik at folk fikk tak i hverandre. Vi sørger også for husly og benytter bla kirker, moskeer og skoler til dette. Vi gir også særlig omsorg og hjelp til barn.</a:t>
            </a:r>
          </a:p>
          <a:p>
            <a:endParaRPr lang="nb-NO" b="0" i="0" dirty="0">
              <a:solidFill>
                <a:srgbClr val="615D5E"/>
              </a:solidFill>
              <a:effectLst/>
              <a:latin typeface="DIN-Light"/>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3</a:t>
            </a:fld>
            <a:endParaRPr lang="nb-NO"/>
          </a:p>
        </p:txBody>
      </p:sp>
    </p:spTree>
    <p:extLst>
      <p:ext uri="{BB962C8B-B14F-4D97-AF65-F5344CB8AC3E}">
        <p14:creationId xmlns:p14="http://schemas.microsoft.com/office/powerpoint/2010/main" val="3886984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err="1">
                <a:solidFill>
                  <a:srgbClr val="000000"/>
                </a:solidFill>
                <a:effectLst/>
                <a:latin typeface="Helvetica Neue"/>
              </a:rPr>
              <a:t>Sammen</a:t>
            </a:r>
            <a:r>
              <a:rPr lang="en-US" sz="1200" b="0" i="0" u="none" strike="noStrike">
                <a:solidFill>
                  <a:srgbClr val="000000"/>
                </a:solidFill>
                <a:effectLst/>
                <a:latin typeface="Helvetica Neue"/>
              </a:rPr>
              <a:t> </a:t>
            </a:r>
            <a:r>
              <a:rPr lang="en-US" sz="1200" b="0" i="0" u="none" strike="noStrike" err="1">
                <a:solidFill>
                  <a:srgbClr val="000000"/>
                </a:solidFill>
                <a:effectLst/>
                <a:latin typeface="Helvetica Neue"/>
              </a:rPr>
              <a:t>står</a:t>
            </a:r>
            <a:r>
              <a:rPr lang="en-US" sz="1200" b="0" i="0" u="none" strike="noStrike">
                <a:solidFill>
                  <a:srgbClr val="000000"/>
                </a:solidFill>
                <a:effectLst/>
                <a:latin typeface="Helvetica Neue"/>
              </a:rPr>
              <a:t> vi </a:t>
            </a:r>
            <a:r>
              <a:rPr lang="en-US" sz="1200" b="0" i="0" u="none" strike="noStrike" err="1">
                <a:solidFill>
                  <a:srgbClr val="000000"/>
                </a:solidFill>
                <a:effectLst/>
                <a:latin typeface="Helvetica Neue"/>
              </a:rPr>
              <a:t>på</a:t>
            </a:r>
            <a:r>
              <a:rPr lang="en-US" sz="1200" b="0" i="0" u="none" strike="noStrike">
                <a:solidFill>
                  <a:srgbClr val="000000"/>
                </a:solidFill>
                <a:effectLst/>
                <a:latin typeface="Helvetica Neue"/>
              </a:rPr>
              <a:t> for </a:t>
            </a:r>
            <a:r>
              <a:rPr lang="en-US" sz="1200" b="0" i="0" u="none" strike="noStrike" err="1">
                <a:solidFill>
                  <a:srgbClr val="000000"/>
                </a:solidFill>
                <a:effectLst/>
                <a:latin typeface="Helvetica Neue"/>
              </a:rPr>
              <a:t>en</a:t>
            </a:r>
            <a:r>
              <a:rPr lang="en-US" sz="1200" b="0" i="0" u="none" strike="noStrike">
                <a:solidFill>
                  <a:srgbClr val="000000"/>
                </a:solidFill>
                <a:effectLst/>
                <a:latin typeface="Helvetica Neue"/>
              </a:rPr>
              <a:t> </a:t>
            </a:r>
            <a:r>
              <a:rPr lang="en-US" sz="1200" b="0" i="0" u="none" strike="noStrike" err="1">
                <a:solidFill>
                  <a:srgbClr val="000000"/>
                </a:solidFill>
                <a:effectLst/>
                <a:latin typeface="Helvetica Neue"/>
              </a:rPr>
              <a:t>rettferdig</a:t>
            </a:r>
            <a:r>
              <a:rPr lang="en-US" sz="1200" b="0" i="0" u="none" strike="noStrike">
                <a:solidFill>
                  <a:srgbClr val="000000"/>
                </a:solidFill>
                <a:effectLst/>
                <a:latin typeface="Helvetica Neue"/>
              </a:rPr>
              <a:t> </a:t>
            </a:r>
            <a:r>
              <a:rPr lang="en-US" sz="1200" b="0" i="0" u="none" strike="noStrike" err="1">
                <a:solidFill>
                  <a:srgbClr val="000000"/>
                </a:solidFill>
                <a:effectLst/>
                <a:latin typeface="Helvetica Neue"/>
              </a:rPr>
              <a:t>verden</a:t>
            </a:r>
            <a:r>
              <a:rPr lang="en-US" sz="1200" b="0" i="0">
                <a:solidFill>
                  <a:srgbClr val="444444"/>
                </a:solidFill>
                <a:effectLst/>
                <a:latin typeface="Helvetica Neue"/>
              </a:rPr>
              <a:t>​!</a:t>
            </a:r>
          </a:p>
          <a:p>
            <a:endParaRPr lang="nb-NO"/>
          </a:p>
        </p:txBody>
      </p:sp>
      <p:sp>
        <p:nvSpPr>
          <p:cNvPr id="4" name="Slide Number Placeholder 3"/>
          <p:cNvSpPr>
            <a:spLocks noGrp="1"/>
          </p:cNvSpPr>
          <p:nvPr>
            <p:ph type="sldNum" sz="quarter" idx="5"/>
          </p:nvPr>
        </p:nvSpPr>
        <p:spPr/>
        <p:txBody>
          <a:bodyPr/>
          <a:lstStyle/>
          <a:p>
            <a:fld id="{C1E67AF7-6CCD-4B2E-9CCD-3FFDB8B6620E}" type="slidenum">
              <a:rPr lang="nb-NO" smtClean="0"/>
              <a:t>30</a:t>
            </a:fld>
            <a:endParaRPr lang="nb-NO"/>
          </a:p>
        </p:txBody>
      </p:sp>
    </p:spTree>
    <p:extLst>
      <p:ext uri="{BB962C8B-B14F-4D97-AF65-F5344CB8AC3E}">
        <p14:creationId xmlns:p14="http://schemas.microsoft.com/office/powerpoint/2010/main" val="486308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1E67AF7-6CCD-4B2E-9CCD-3FFDB8B6620E}" type="slidenum">
              <a:rPr lang="nb-NO" smtClean="0"/>
              <a:t>31</a:t>
            </a:fld>
            <a:endParaRPr lang="nb-NO"/>
          </a:p>
        </p:txBody>
      </p:sp>
    </p:spTree>
    <p:extLst>
      <p:ext uri="{BB962C8B-B14F-4D97-AF65-F5344CB8AC3E}">
        <p14:creationId xmlns:p14="http://schemas.microsoft.com/office/powerpoint/2010/main" val="2410432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Bildet viser barn som er rammet av jordskjelvet. Her får de en pause fra de traumatiske opplevelsene gjennom samlingsstund og lek hos vår partner i den gresk-ortodokse kirke i Syria, GOPA-DERD.</a:t>
            </a:r>
          </a:p>
          <a:p>
            <a:endParaRPr lang="nb-NO" dirty="0">
              <a:cs typeface="Calibri"/>
            </a:endParaRPr>
          </a:p>
          <a:p>
            <a:r>
              <a:rPr lang="nb-NO" b="1">
                <a:cs typeface="Calibri"/>
              </a:rPr>
              <a:t>Når du heretter ser nyheter om jordskjelvet i Syria, tenk at "jeg er tilstede der med nødhjelp - fordi når jeg er med i fasteaksjonen og samler inn til dette arbeidet, så gjør jeg det mulig for Kirkens Nødhjelps lokale partnere å rykke ut med umiddelbar hjelp til de som har overlevd jordskjelvet". Vi har lovet å hilse fra Kirkens Nødhjelps generalsekretær Dagfinn Høybråten til dere alle med akkurat denne hilsenen. Tenk – vi får til denne nødhjelpsinnsatsen sammen!</a:t>
            </a:r>
          </a:p>
        </p:txBody>
      </p:sp>
      <p:sp>
        <p:nvSpPr>
          <p:cNvPr id="4" name="Slide Number Placeholder 3"/>
          <p:cNvSpPr>
            <a:spLocks noGrp="1"/>
          </p:cNvSpPr>
          <p:nvPr>
            <p:ph type="sldNum" sz="quarter" idx="5"/>
          </p:nvPr>
        </p:nvSpPr>
        <p:spPr/>
        <p:txBody>
          <a:bodyPr/>
          <a:lstStyle/>
          <a:p>
            <a:fld id="{C1E67AF7-6CCD-4B2E-9CCD-3FFDB8B6620E}" type="slidenum">
              <a:rPr lang="nb-NO" smtClean="0"/>
              <a:t>4</a:t>
            </a:fld>
            <a:endParaRPr lang="nb-NO"/>
          </a:p>
        </p:txBody>
      </p:sp>
    </p:spTree>
    <p:extLst>
      <p:ext uri="{BB962C8B-B14F-4D97-AF65-F5344CB8AC3E}">
        <p14:creationId xmlns:p14="http://schemas.microsoft.com/office/powerpoint/2010/main" val="2313657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Hva ser dere her? Hva er dette? Sum sammen 2 og 2 i 30 skunder. (Få 2-3 til å dele høyt i gruppen hva de snakket om.)</a:t>
            </a:r>
            <a:br>
              <a:rPr lang="nb-NO" dirty="0">
                <a:cs typeface="+mn-lt"/>
              </a:rPr>
            </a:br>
            <a:endParaRPr lang="nb-NO" dirty="0"/>
          </a:p>
          <a:p>
            <a:pPr algn="l"/>
            <a:r>
              <a:rPr lang="nb-NO" b="1" dirty="0"/>
              <a:t>Dette bildet er ikke fotoshoppet!</a:t>
            </a:r>
            <a:r>
              <a:rPr lang="nb-NO" dirty="0"/>
              <a:t> </a:t>
            </a:r>
            <a:endParaRPr lang="en-US" dirty="0"/>
          </a:p>
          <a:p>
            <a:pPr algn="l"/>
            <a:r>
              <a:rPr lang="nb-NO" dirty="0"/>
              <a:t>Skjevfordelingen av verdens rikdom blir stadig større. </a:t>
            </a:r>
            <a:endParaRPr lang="nb-NO" dirty="0">
              <a:ea typeface="Calibri"/>
              <a:cs typeface="Calibri"/>
            </a:endParaRPr>
          </a:p>
          <a:p>
            <a:pPr algn="l"/>
            <a:r>
              <a:rPr lang="nb-NO" dirty="0"/>
              <a:t>Men forskjellene mellom rike og fattige øker ikke bare </a:t>
            </a:r>
            <a:r>
              <a:rPr lang="nb-NO" i="1" dirty="0"/>
              <a:t>mellom</a:t>
            </a:r>
            <a:r>
              <a:rPr lang="nb-NO" dirty="0"/>
              <a:t> land.</a:t>
            </a:r>
            <a:endParaRPr lang="nb-NO" dirty="0">
              <a:ea typeface="Calibri"/>
              <a:cs typeface="Calibri"/>
            </a:endParaRPr>
          </a:p>
          <a:p>
            <a:pPr algn="l"/>
            <a:r>
              <a:rPr lang="nb-NO" dirty="0"/>
              <a:t>Forskjellene øker også mellom innbyggere i samme land. </a:t>
            </a:r>
            <a:endParaRPr lang="nb-NO" dirty="0">
              <a:ea typeface="Calibri"/>
              <a:cs typeface="Calibri"/>
            </a:endParaRPr>
          </a:p>
          <a:p>
            <a:pPr algn="l"/>
            <a:r>
              <a:rPr lang="nb-NO" dirty="0"/>
              <a:t>Dette bildet fra Sao Paulo i Brasil illustrerer tydelig disse forskjellene: </a:t>
            </a:r>
            <a:br>
              <a:rPr lang="nb-NO" dirty="0">
                <a:cs typeface="+mn-lt"/>
              </a:rPr>
            </a:br>
            <a:r>
              <a:rPr lang="nb-NO" dirty="0"/>
              <a:t>På den ene siden av muren: Bolighus med svømmebasseng på hver veranda, og tennisbaner i hagen. </a:t>
            </a:r>
            <a:endParaRPr lang="nb-NO" dirty="0">
              <a:ea typeface="Calibri"/>
              <a:cs typeface="Calibri"/>
            </a:endParaRPr>
          </a:p>
          <a:p>
            <a:pPr algn="l"/>
            <a:r>
              <a:rPr lang="nb-NO" dirty="0"/>
              <a:t>På den andre siden av muren: Den største slummen i Sao Paulo. </a:t>
            </a:r>
            <a:endParaRPr lang="nb-NO" dirty="0">
              <a:ea typeface="Calibri"/>
              <a:cs typeface="Calibri"/>
            </a:endParaRPr>
          </a:p>
          <a:p>
            <a:pPr algn="l"/>
            <a:r>
              <a:rPr lang="nb-NO" dirty="0"/>
              <a:t>Verden er urettferdig!</a:t>
            </a:r>
            <a:endParaRPr lang="nb-NO" dirty="0">
              <a:ea typeface="Calibri"/>
              <a:cs typeface="Calibri"/>
            </a:endParaRPr>
          </a:p>
          <a:p>
            <a:pPr algn="l"/>
            <a:endParaRPr lang="nb-NO" b="1" dirty="0"/>
          </a:p>
          <a:p>
            <a:pPr>
              <a:defRPr/>
            </a:pPr>
            <a:r>
              <a:rPr lang="nb-NO" dirty="0"/>
              <a:t>Sammenlignet med mange andre land er vi i Norge rike. Men det er forskjeller også her - </a:t>
            </a:r>
            <a:r>
              <a:rPr lang="nb-NO" b="0" dirty="0"/>
              <a:t>i Norge lever n</a:t>
            </a:r>
            <a:r>
              <a:rPr lang="nb-NO" sz="1800" b="0" dirty="0">
                <a:effectLst/>
                <a:latin typeface="Calibri"/>
                <a:ea typeface="Calibri"/>
                <a:cs typeface="Calibri"/>
              </a:rPr>
              <a:t>ærmere 12 prosent av norske barn under den nasjonale fattigdomsgrensen.</a:t>
            </a:r>
            <a:r>
              <a:rPr lang="en-GB" sz="1800" dirty="0">
                <a:latin typeface="Calibri"/>
                <a:ea typeface="Calibri"/>
                <a:cs typeface="Calibri"/>
              </a:rPr>
              <a:t> </a:t>
            </a:r>
            <a:endParaRPr lang="en-GB" sz="1800" b="0" dirty="0">
              <a:effectLst/>
              <a:latin typeface="Calibri" panose="020F0502020204030204" pitchFamily="34" charset="0"/>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effectLst/>
                <a:latin typeface="Calibri"/>
                <a:ea typeface="Calibri"/>
                <a:cs typeface="Calibri"/>
              </a:rPr>
              <a:t>(</a:t>
            </a:r>
            <a:r>
              <a:rPr lang="en-GB" sz="1800" i="1" dirty="0" err="1">
                <a:effectLst/>
                <a:latin typeface="Calibri"/>
                <a:ea typeface="Calibri"/>
                <a:cs typeface="Calibri"/>
              </a:rPr>
              <a:t>Kilde</a:t>
            </a:r>
            <a:r>
              <a:rPr lang="en-GB" sz="1800" i="1" dirty="0">
                <a:effectLst/>
                <a:latin typeface="Calibri"/>
                <a:ea typeface="Calibri"/>
                <a:cs typeface="Calibri"/>
              </a:rPr>
              <a:t>: </a:t>
            </a:r>
            <a:r>
              <a:rPr lang="nb-NO" sz="1800" i="1" dirty="0">
                <a:effectLst/>
                <a:latin typeface="Calibri"/>
                <a:ea typeface="Calibri"/>
                <a:cs typeface="Calibri"/>
              </a:rPr>
              <a:t>https://www.fn.no/om-fn/fns-baerekraftsmaal/mindre-ulikhet)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dirty="0"/>
              <a:t>(Foto: Tuca Vieira)</a:t>
            </a:r>
            <a:endParaRPr lang="nb-NO" dirty="0">
              <a:ea typeface="Calibri"/>
              <a:cs typeface="Calibri"/>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5</a:t>
            </a:fld>
            <a:endParaRPr lang="nb-NO"/>
          </a:p>
        </p:txBody>
      </p:sp>
    </p:spTree>
    <p:extLst>
      <p:ext uri="{BB962C8B-B14F-4D97-AF65-F5344CB8AC3E}">
        <p14:creationId xmlns:p14="http://schemas.microsoft.com/office/powerpoint/2010/main" val="22257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b-NO" b="0" i="0">
                <a:solidFill>
                  <a:srgbClr val="000000"/>
                </a:solidFill>
                <a:effectLst/>
                <a:latin typeface="Times New Roman"/>
                <a:cs typeface="Times New Roman"/>
              </a:rPr>
              <a:t>Hva tror dere om dette? </a:t>
            </a:r>
          </a:p>
          <a:p>
            <a:pPr algn="l"/>
            <a:r>
              <a:rPr lang="nb-NO" b="0" i="0">
                <a:solidFill>
                  <a:srgbClr val="000000"/>
                </a:solidFill>
                <a:effectLst/>
                <a:latin typeface="Times New Roman"/>
                <a:cs typeface="Times New Roman"/>
              </a:rPr>
              <a:t>De siste årene har den ekstreme fattigdommen blitt doblet! </a:t>
            </a:r>
          </a:p>
          <a:p>
            <a:pPr algn="l"/>
            <a:r>
              <a:rPr lang="nb-NO" b="0" i="0">
                <a:solidFill>
                  <a:srgbClr val="000000"/>
                </a:solidFill>
                <a:effectLst/>
                <a:latin typeface="Times New Roman"/>
                <a:cs typeface="Times New Roman"/>
              </a:rPr>
              <a:t>Er det dobbelt så mange nå som er ekstremt fattige enn for 20 år siden? </a:t>
            </a:r>
          </a:p>
          <a:p>
            <a:pPr algn="l"/>
            <a:endParaRPr lang="nb-NO" b="0" i="0">
              <a:solidFill>
                <a:srgbClr val="000000"/>
              </a:solidFill>
              <a:effectLst/>
              <a:latin typeface="Times New Roman"/>
              <a:cs typeface="Times New Roman"/>
            </a:endParaRPr>
          </a:p>
          <a:p>
            <a:pPr algn="l"/>
            <a:r>
              <a:rPr lang="nb-NO" b="0" i="0">
                <a:solidFill>
                  <a:srgbClr val="000000"/>
                </a:solidFill>
                <a:effectLst/>
                <a:latin typeface="Times New Roman"/>
                <a:cs typeface="Times New Roman"/>
              </a:rPr>
              <a:t>Snakk sammen 2, eller 3 og finn ut om dere tror dette er sant, eller «fake news».</a:t>
            </a:r>
          </a:p>
          <a:p>
            <a:pPr algn="l"/>
            <a:endParaRPr lang="nb-NO" b="0" i="0">
              <a:solidFill>
                <a:srgbClr val="000000"/>
              </a:solidFill>
              <a:effectLst/>
              <a:latin typeface="Times New Roman" panose="02020603050405020304" pitchFamily="18" charset="0"/>
            </a:endParaRPr>
          </a:p>
          <a:p>
            <a:pPr algn="l"/>
            <a:r>
              <a:rPr lang="nb-NO" b="0" i="0">
                <a:solidFill>
                  <a:srgbClr val="000000"/>
                </a:solidFill>
                <a:effectLst/>
                <a:latin typeface="Times New Roman"/>
                <a:cs typeface="Times New Roman"/>
              </a:rPr>
              <a:t>Hva kom dere fram til? (høre med et par grupper.)</a:t>
            </a:r>
          </a:p>
          <a:p>
            <a:pPr algn="l"/>
            <a:endParaRPr lang="nb-NO" b="0" i="0">
              <a:solidFill>
                <a:srgbClr val="000000"/>
              </a:solidFill>
              <a:effectLst/>
              <a:latin typeface="Times New Roman" panose="02020603050405020304" pitchFamily="18" charset="0"/>
            </a:endParaRPr>
          </a:p>
          <a:p>
            <a:pPr algn="l"/>
            <a:r>
              <a:rPr lang="nb-NO" b="0" i="0">
                <a:solidFill>
                  <a:srgbClr val="000000"/>
                </a:solidFill>
                <a:effectLst/>
                <a:latin typeface="Times New Roman"/>
                <a:cs typeface="Times New Roman"/>
              </a:rPr>
              <a:t>Sannheten er: </a:t>
            </a:r>
            <a:r>
              <a:rPr lang="nb-NO" b="0" i="1">
                <a:solidFill>
                  <a:srgbClr val="000000"/>
                </a:solidFill>
                <a:effectLst/>
                <a:latin typeface="Times New Roman"/>
                <a:cs typeface="Times New Roman"/>
              </a:rPr>
              <a:t>(dramatisk pause) </a:t>
            </a:r>
            <a:r>
              <a:rPr lang="nb-NO" b="0" i="0">
                <a:solidFill>
                  <a:srgbClr val="000000"/>
                </a:solidFill>
                <a:effectLst/>
                <a:latin typeface="Times New Roman"/>
                <a:cs typeface="Times New Roman"/>
              </a:rPr>
              <a:t>at den ekstreme fattigdommen har blitt… HALVERT! De siste 20 årene. </a:t>
            </a:r>
          </a:p>
          <a:p>
            <a:pPr algn="l"/>
            <a:r>
              <a:rPr lang="nb-NO" b="0" i="0">
                <a:solidFill>
                  <a:srgbClr val="000000"/>
                </a:solidFill>
                <a:effectLst/>
                <a:latin typeface="Times New Roman"/>
                <a:cs typeface="Times New Roman"/>
              </a:rPr>
              <a:t>Verden går framover! Det skulle vi ikke tro når vi leser aviser og hører nyheter.</a:t>
            </a:r>
          </a:p>
          <a:p>
            <a:endParaRPr lang="nb-NO">
              <a:solidFill>
                <a:srgbClr val="000000"/>
              </a:solidFill>
              <a:latin typeface="Times New Roman"/>
              <a:cs typeface="Times New Roman"/>
            </a:endParaRPr>
          </a:p>
          <a:p>
            <a:r>
              <a:rPr lang="nb-NO"/>
              <a:t>Betyr dette at vi ikke trenger å fortsette kampen mot urettferdighet? NEI. For dessverre ser vi at den ekstreme fattigdommen i verden i 2020 ØKTE for første gang på 25 år. </a:t>
            </a:r>
            <a:r>
              <a:rPr lang="nb-NO" i="1"/>
              <a:t>(Kilde: rapport fra Verdensbanken) </a:t>
            </a:r>
            <a:endParaRPr lang="nb-NO"/>
          </a:p>
          <a:p>
            <a:br>
              <a:rPr lang="en-US"/>
            </a:br>
            <a:r>
              <a:rPr lang="nb-NO"/>
              <a:t>Dette skal vi som håpsbærere jobbe hardt for å snu tilbake!!! Vi gir oss aldri!</a:t>
            </a:r>
          </a:p>
          <a:p>
            <a:endParaRPr lang="nb-NO">
              <a:solidFill>
                <a:srgbClr val="000000"/>
              </a:solidFill>
              <a:latin typeface="Times New Roman"/>
              <a:cs typeface="Times New Roman"/>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6</a:t>
            </a:fld>
            <a:endParaRPr lang="nb-NO"/>
          </a:p>
        </p:txBody>
      </p:sp>
    </p:spTree>
    <p:extLst>
      <p:ext uri="{BB962C8B-B14F-4D97-AF65-F5344CB8AC3E}">
        <p14:creationId xmlns:p14="http://schemas.microsoft.com/office/powerpoint/2010/main" val="1137162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b-NO" sz="1600" b="0" i="0">
                <a:solidFill>
                  <a:srgbClr val="000000"/>
                </a:solidFill>
                <a:effectLst/>
                <a:latin typeface="Times New Roman" panose="02020603050405020304" pitchFamily="18" charset="0"/>
              </a:rPr>
              <a:t>Men det finnes også gode nyheter. Nyheter som viser oss at det går framover. </a:t>
            </a:r>
          </a:p>
          <a:p>
            <a:pPr algn="l"/>
            <a:r>
              <a:rPr lang="nb-NO" sz="1600" b="0" i="0">
                <a:solidFill>
                  <a:srgbClr val="000000"/>
                </a:solidFill>
                <a:effectLst/>
                <a:latin typeface="Times New Roman" panose="02020603050405020304" pitchFamily="18" charset="0"/>
              </a:rPr>
              <a:t>Ting blir bedre! Skritt for skritt. Det er håp og det skal du få høre mye om nå.</a:t>
            </a:r>
          </a:p>
          <a:p>
            <a:pPr algn="l"/>
            <a:endParaRPr lang="nb-NO" sz="1600" b="0" i="0">
              <a:solidFill>
                <a:srgbClr val="000000"/>
              </a:solidFill>
              <a:effectLst/>
              <a:latin typeface="Times New Roman" panose="02020603050405020304" pitchFamily="18" charset="0"/>
            </a:endParaRPr>
          </a:p>
          <a:p>
            <a:pPr algn="l"/>
            <a:r>
              <a:rPr lang="nb-NO" sz="1600" b="0" i="0">
                <a:solidFill>
                  <a:srgbClr val="000000"/>
                </a:solidFill>
                <a:effectLst/>
                <a:latin typeface="Times New Roman" panose="02020603050405020304" pitchFamily="18" charset="0"/>
              </a:rPr>
              <a:t>Så skal vi komme tilbake til «Verdens beste nyheter» om en liten stund.</a:t>
            </a:r>
          </a:p>
          <a:p>
            <a:pPr algn="l"/>
            <a:endParaRPr lang="nb-NO" sz="1600" b="0" i="0">
              <a:solidFill>
                <a:srgbClr val="000000"/>
              </a:solidFill>
              <a:effectLst/>
              <a:latin typeface="Times New Roman" panose="02020603050405020304" pitchFamily="18" charset="0"/>
            </a:endParaRPr>
          </a:p>
          <a:p>
            <a:pPr algn="l"/>
            <a:r>
              <a:rPr lang="nb-NO" sz="1600" b="0" i="0">
                <a:solidFill>
                  <a:srgbClr val="000000"/>
                </a:solidFill>
                <a:effectLst/>
                <a:latin typeface="Times New Roman" panose="02020603050405020304" pitchFamily="18" charset="0"/>
              </a:rPr>
              <a:t>Først skal vi dra til Tanzania og møte Deodata.</a:t>
            </a:r>
          </a:p>
        </p:txBody>
      </p:sp>
      <p:sp>
        <p:nvSpPr>
          <p:cNvPr id="4" name="Slide Number Placeholder 3"/>
          <p:cNvSpPr>
            <a:spLocks noGrp="1"/>
          </p:cNvSpPr>
          <p:nvPr>
            <p:ph type="sldNum" sz="quarter" idx="5"/>
          </p:nvPr>
        </p:nvSpPr>
        <p:spPr/>
        <p:txBody>
          <a:bodyPr/>
          <a:lstStyle/>
          <a:p>
            <a:fld id="{C1E67AF7-6CCD-4B2E-9CCD-3FFDB8B6620E}" type="slidenum">
              <a:rPr lang="nb-NO" smtClean="0"/>
              <a:t>7</a:t>
            </a:fld>
            <a:endParaRPr lang="nb-NO"/>
          </a:p>
        </p:txBody>
      </p:sp>
    </p:spTree>
    <p:extLst>
      <p:ext uri="{BB962C8B-B14F-4D97-AF65-F5344CB8AC3E}">
        <p14:creationId xmlns:p14="http://schemas.microsoft.com/office/powerpoint/2010/main" val="4034361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Se for deg at du sitter i klasserommet på skolen din og læreren din sier: </a:t>
            </a:r>
            <a:br>
              <a:rPr lang="nb-NO"/>
            </a:br>
            <a:r>
              <a:rPr lang="nb-NO" i="1"/>
              <a:t>«Jenter er dårligere på skolen enn gutter. Dere jenter engasjerer dere så lite i timen og gjør nesten aldri leksene deres. Dere er late.»</a:t>
            </a:r>
          </a:p>
          <a:p>
            <a:endParaRPr lang="nb-NO" i="1"/>
          </a:p>
          <a:p>
            <a:r>
              <a:rPr lang="nb-NO" i="0"/>
              <a:t>Høres det urettferdig ut? Hva ville du sagt hvis læreren din hadde sagt noe slikt? </a:t>
            </a:r>
            <a:br>
              <a:rPr lang="nb-NO" i="0"/>
            </a:br>
            <a:r>
              <a:rPr lang="nb-NO" i="1"/>
              <a:t>(Sum sammen 2 eller 3, kun 30 sek. Del høyt svarene fra 2-3 grupper før du går videre.)</a:t>
            </a:r>
            <a:br>
              <a:rPr lang="nb-NO" i="0"/>
            </a:br>
            <a:br>
              <a:rPr lang="nb-NO" i="0"/>
            </a:br>
            <a:r>
              <a:rPr lang="nb-NO" i="0"/>
              <a:t>Mange jenter blir møtt med disse holdningene på skolen – og ja, det er urettferdig. Hvordan er det mulig å bli møtt med slike holdninger i 2023? </a:t>
            </a:r>
          </a:p>
          <a:p>
            <a:endParaRPr lang="nb-NO" i="0"/>
          </a:p>
          <a:p>
            <a:r>
              <a:rPr lang="nb-NO" i="0"/>
              <a:t>Jo – fordi det er </a:t>
            </a:r>
            <a:r>
              <a:rPr lang="nb-NO" i="0" u="sng"/>
              <a:t>stor mangel </a:t>
            </a:r>
            <a:r>
              <a:rPr lang="nb-NO" i="0"/>
              <a:t>på tilgang til rent vann flere steder i verden.</a:t>
            </a:r>
          </a:p>
          <a:p>
            <a:endParaRPr lang="nb-NO" i="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a:t>Kvinner og barn bærer ansvaret for å hente vann til familien. Dette stjeler tid fra dem som burde vært brukt på utdanning og arbeid - og hindrer dermed utvikling i hele samfunn.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a:t>Tilgang til vann er rett og slett en menneskerett og andre menneskeretter blir lite verdt eller ekstremt vanskelige å utøve uten tilgang til vann. Tilgang til vann betyr overlevelse og god helse, utdanning, arbeid og utvikling, det betyr matsikkerhet som gjør at man ikke må flykte og man er som kvinne og barn er tryggere for overgrep og voldtekt når man ikke må gå langt hjemmefra etter vann.</a:t>
            </a:r>
            <a:endParaRPr lang="nb-NO" i="0">
              <a:highlight>
                <a:srgbClr val="FFFF00"/>
              </a:highlight>
            </a:endParaRPr>
          </a:p>
          <a:p>
            <a:endParaRPr lang="nb-NO" i="0">
              <a:highlight>
                <a:srgbClr val="FFFF00"/>
              </a:highlight>
            </a:endParaRPr>
          </a:p>
          <a:p>
            <a:r>
              <a:rPr lang="nb-NO" b="1" i="0">
                <a:highlight>
                  <a:srgbClr val="FFFF00"/>
                </a:highlight>
              </a:rPr>
              <a:t>Heldigvis er ikke livet slik for jenta dere ser på bildet</a:t>
            </a:r>
            <a:r>
              <a:rPr lang="nb-NO" i="0">
                <a:highlight>
                  <a:srgbClr val="FFFF00"/>
                </a:highlight>
              </a:rPr>
              <a:t>: </a:t>
            </a:r>
          </a:p>
          <a:p>
            <a:r>
              <a:rPr lang="nb-NO" i="0">
                <a:highlight>
                  <a:srgbClr val="FFFF00"/>
                </a:highlight>
              </a:rPr>
              <a:t>15 år gamle Deodata Julius Anii fra </a:t>
            </a:r>
            <a:r>
              <a:rPr lang="nb-NO" b="0" i="0">
                <a:solidFill>
                  <a:srgbClr val="000000"/>
                </a:solidFill>
                <a:effectLst/>
                <a:latin typeface="Calibri" panose="020F0502020204030204" pitchFamily="34" charset="0"/>
              </a:rPr>
              <a:t>landsbyen Goje i Mbulu i Tanzania. </a:t>
            </a:r>
          </a:p>
          <a:p>
            <a:r>
              <a:rPr lang="nb-NO" b="0" i="0">
                <a:solidFill>
                  <a:srgbClr val="000000"/>
                </a:solidFill>
                <a:effectLst/>
                <a:latin typeface="Calibri" panose="020F0502020204030204" pitchFamily="34" charset="0"/>
              </a:rPr>
              <a:t>Nå skal vi bli bedre kjent med henne. </a:t>
            </a:r>
          </a:p>
          <a:p>
            <a:r>
              <a:rPr lang="nb-NO" b="0" i="0">
                <a:solidFill>
                  <a:srgbClr val="000000"/>
                </a:solidFill>
                <a:effectLst/>
                <a:latin typeface="Calibri" panose="020F0502020204030204" pitchFamily="34" charset="0"/>
              </a:rPr>
              <a:t>Visste du forresten at navnet Deodata er et kristent navn og betyr “Guds gave”? </a:t>
            </a:r>
          </a:p>
          <a:p>
            <a:endParaRPr lang="nb-NO" b="0" i="0">
              <a:solidFill>
                <a:srgbClr val="000000"/>
              </a:solidFill>
              <a:effectLst/>
              <a:latin typeface="Calibri" panose="020F0502020204030204" pitchFamily="34" charset="0"/>
            </a:endParaRPr>
          </a:p>
          <a:p>
            <a:r>
              <a:rPr lang="nb-NO" b="0" i="1">
                <a:solidFill>
                  <a:srgbClr val="000000"/>
                </a:solidFill>
                <a:effectLst/>
                <a:latin typeface="Calibri" panose="020F0502020204030204" pitchFamily="34" charset="0"/>
              </a:rPr>
              <a:t>(I neste slide kan du se filmen om Deodata. Dersom du ikke har </a:t>
            </a:r>
            <a:r>
              <a:rPr lang="nb-NO" b="0" i="1" noProof="0">
                <a:solidFill>
                  <a:srgbClr val="000000"/>
                </a:solidFill>
                <a:effectLst/>
                <a:latin typeface="Calibri" panose="020F0502020204030204" pitchFamily="34" charset="0"/>
              </a:rPr>
              <a:t>mulighet</a:t>
            </a:r>
            <a:r>
              <a:rPr lang="nb-NO" b="0" i="1">
                <a:solidFill>
                  <a:srgbClr val="000000"/>
                </a:solidFill>
                <a:effectLst/>
                <a:latin typeface="Calibri" panose="020F0502020204030204" pitchFamily="34" charset="0"/>
              </a:rPr>
              <a:t> til å vise film, kan du lese manuset og vise bildet du finner i slide 7</a:t>
            </a:r>
            <a:r>
              <a:rPr lang="nb-NO" b="0" i="1" noProof="0">
                <a:solidFill>
                  <a:srgbClr val="000000"/>
                </a:solidFill>
                <a:effectLst/>
                <a:latin typeface="Calibri" panose="020F0502020204030204" pitchFamily="34" charset="0"/>
              </a:rPr>
              <a:t>.)</a:t>
            </a:r>
            <a:endParaRPr lang="nb-NO" i="1" noProof="0">
              <a:highlight>
                <a:srgbClr val="FFFF00"/>
              </a:highlight>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8</a:t>
            </a:fld>
            <a:endParaRPr lang="nb-NO"/>
          </a:p>
        </p:txBody>
      </p:sp>
    </p:spTree>
    <p:extLst>
      <p:ext uri="{BB962C8B-B14F-4D97-AF65-F5344CB8AC3E}">
        <p14:creationId xmlns:p14="http://schemas.microsoft.com/office/powerpoint/2010/main" val="3335442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a:effectLst/>
                <a:latin typeface="Helvetica Neue"/>
                <a:ea typeface="Helvetica Neue"/>
                <a:cs typeface="Helvetica Neue"/>
                <a:sym typeface="Helvetica Neue"/>
              </a:rPr>
              <a:t>Filmen laster du ned her: </a:t>
            </a:r>
            <a:r>
              <a:rPr lang="nb-NO" b="0" i="0">
                <a:solidFill>
                  <a:srgbClr val="2271B1"/>
                </a:solidFill>
                <a:effectLst/>
                <a:latin typeface="-apple-system"/>
                <a:hlinkClick r:id="rId3"/>
              </a:rPr>
              <a:t>https://www.fasteaksjonen.no/</a:t>
            </a:r>
            <a:r>
              <a:rPr lang="nb-NO" b="1" i="0">
                <a:solidFill>
                  <a:srgbClr val="2271B1"/>
                </a:solidFill>
                <a:effectLst/>
                <a:latin typeface="-apple-system"/>
                <a:hlinkClick r:id="rId3"/>
              </a:rPr>
              <a:t>filmer</a:t>
            </a:r>
            <a:r>
              <a:rPr lang="nb-NO" b="0" i="0">
                <a:solidFill>
                  <a:srgbClr val="2271B1"/>
                </a:solidFill>
                <a:effectLst/>
                <a:latin typeface="-apple-system"/>
                <a:hlinkClick r:id="rId3"/>
              </a:rPr>
              <a:t>/</a:t>
            </a:r>
            <a:endParaRPr lang="nb-NO" sz="1200" b="0" i="0">
              <a:effectLst/>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a:effectLst/>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1">
                <a:effectLst/>
                <a:latin typeface="Helvetica Neue"/>
                <a:ea typeface="Helvetica Neue"/>
                <a:cs typeface="Helvetica Neue"/>
                <a:sym typeface="Helvetica Neue"/>
              </a:rPr>
              <a:t>Tips! Selv om du har muligheten til å vise filmen, bør du som presentasjonsholder ha lest informasjonen i slide 7, det er grei bakgrunnsinformasjon å ha med seg.</a:t>
            </a:r>
          </a:p>
        </p:txBody>
      </p:sp>
      <p:sp>
        <p:nvSpPr>
          <p:cNvPr id="4" name="Slide Number Placeholder 3"/>
          <p:cNvSpPr>
            <a:spLocks noGrp="1"/>
          </p:cNvSpPr>
          <p:nvPr>
            <p:ph type="sldNum" sz="quarter" idx="5"/>
          </p:nvPr>
        </p:nvSpPr>
        <p:spPr/>
        <p:txBody>
          <a:bodyPr/>
          <a:lstStyle/>
          <a:p>
            <a:fld id="{C1E67AF7-6CCD-4B2E-9CCD-3FFDB8B6620E}" type="slidenum">
              <a:rPr lang="nb-NO" smtClean="0"/>
              <a:t>9</a:t>
            </a:fld>
            <a:endParaRPr lang="nb-NO"/>
          </a:p>
        </p:txBody>
      </p:sp>
    </p:spTree>
    <p:extLst>
      <p:ext uri="{BB962C8B-B14F-4D97-AF65-F5344CB8AC3E}">
        <p14:creationId xmlns:p14="http://schemas.microsoft.com/office/powerpoint/2010/main" val="1527676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8FA182CF-B25F-47C9-A870-6F91549D7E9F}" type="datetimeFigureOut">
              <a:rPr lang="nb-NO" smtClean="0"/>
              <a:t>14.02.2023</a:t>
            </a:fld>
            <a:endParaRPr lang="nb-NO"/>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US"/>
              <a:t>Click icon to add picture</a:t>
            </a:r>
            <a:endParaRPr lang="nb-NO"/>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173049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7149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US"/>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831481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12601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958061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Tree>
    <p:extLst>
      <p:ext uri="{BB962C8B-B14F-4D97-AF65-F5344CB8AC3E}">
        <p14:creationId xmlns:p14="http://schemas.microsoft.com/office/powerpoint/2010/main" val="2645712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97785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4162241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989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3555265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US"/>
              <a:t>Click icon to add media</a:t>
            </a:r>
            <a:endParaRPr lang="nb-NO"/>
          </a:p>
        </p:txBody>
      </p:sp>
    </p:spTree>
    <p:extLst>
      <p:ext uri="{BB962C8B-B14F-4D97-AF65-F5344CB8AC3E}">
        <p14:creationId xmlns:p14="http://schemas.microsoft.com/office/powerpoint/2010/main" val="14294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665318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925850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24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US"/>
              <a:t>Click icon to add SmartArt graphic</a:t>
            </a:r>
            <a:endParaRPr lang="nb-NO"/>
          </a:p>
        </p:txBody>
      </p:sp>
    </p:spTree>
    <p:extLst>
      <p:ext uri="{BB962C8B-B14F-4D97-AF65-F5344CB8AC3E}">
        <p14:creationId xmlns:p14="http://schemas.microsoft.com/office/powerpoint/2010/main" val="3501003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561739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1065994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598548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1261655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894018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14.02.2023</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r>
              <a:rPr lang="nb-NO"/>
              <a:t> </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1616027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187439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592958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704306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752141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02747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Tree>
    <p:extLst>
      <p:ext uri="{BB962C8B-B14F-4D97-AF65-F5344CB8AC3E}">
        <p14:creationId xmlns:p14="http://schemas.microsoft.com/office/powerpoint/2010/main" val="1454240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Tree>
    <p:extLst>
      <p:ext uri="{BB962C8B-B14F-4D97-AF65-F5344CB8AC3E}">
        <p14:creationId xmlns:p14="http://schemas.microsoft.com/office/powerpoint/2010/main" val="3255368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737924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34317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779272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1477636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28291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048975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382100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865745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671462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080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3290584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your</a:t>
            </a:r>
            <a:r>
              <a:rPr lang="nb-NO"/>
              <a:t> video</a:t>
            </a:r>
          </a:p>
        </p:txBody>
      </p:sp>
    </p:spTree>
    <p:extLst>
      <p:ext uri="{BB962C8B-B14F-4D97-AF65-F5344CB8AC3E}">
        <p14:creationId xmlns:p14="http://schemas.microsoft.com/office/powerpoint/2010/main" val="3316332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2481092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00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671156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106605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768684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06125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1796112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907171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958996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68991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ilde med tekst">
    <p:spTree>
      <p:nvGrpSpPr>
        <p:cNvPr id="1" name=""/>
        <p:cNvGrpSpPr/>
        <p:nvPr/>
      </p:nvGrpSpPr>
      <p:grpSpPr>
        <a:xfrm>
          <a:off x="0" y="0"/>
          <a:ext cx="0" cy="0"/>
          <a:chOff x="0" y="0"/>
          <a:chExt cx="0" cy="0"/>
        </a:xfrm>
      </p:grpSpPr>
      <p:cxnSp>
        <p:nvCxnSpPr>
          <p:cNvPr id="4" name="Straight Connector 3"/>
          <p:cNvCxnSpPr/>
          <p:nvPr userDrawn="1"/>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nb-NO" err="1"/>
              <a:t>Click</a:t>
            </a:r>
            <a:r>
              <a:rPr lang="nb-NO"/>
              <a:t> to </a:t>
            </a:r>
            <a:r>
              <a:rPr lang="nb-NO" err="1"/>
              <a:t>edit</a:t>
            </a:r>
            <a:r>
              <a:rPr lang="nb-NO"/>
              <a:t> Master </a:t>
            </a:r>
            <a:r>
              <a:rPr lang="nb-NO" err="1"/>
              <a:t>title</a:t>
            </a:r>
            <a:r>
              <a:rPr lang="nb-NO"/>
              <a:t>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nb-NO" err="1"/>
              <a:t>Click</a:t>
            </a:r>
            <a:r>
              <a:rPr lang="nb-NO"/>
              <a:t> to </a:t>
            </a:r>
            <a:r>
              <a:rPr lang="nb-NO" err="1"/>
              <a:t>edit</a:t>
            </a:r>
            <a:r>
              <a:rPr lang="nb-NO"/>
              <a:t> Master </a:t>
            </a:r>
            <a:r>
              <a:rPr lang="nb-NO" err="1"/>
              <a:t>text</a:t>
            </a:r>
            <a:r>
              <a:rPr lang="nb-NO"/>
              <a:t> styles</a:t>
            </a:r>
          </a:p>
        </p:txBody>
      </p:sp>
    </p:spTree>
    <p:extLst>
      <p:ext uri="{BB962C8B-B14F-4D97-AF65-F5344CB8AC3E}">
        <p14:creationId xmlns:p14="http://schemas.microsoft.com/office/powerpoint/2010/main" val="4172348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97512788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3"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74323338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kst og bilde">
    <p:spTree>
      <p:nvGrpSpPr>
        <p:cNvPr id="1" name=""/>
        <p:cNvGrpSpPr/>
        <p:nvPr/>
      </p:nvGrpSpPr>
      <p:grpSpPr>
        <a:xfrm>
          <a:off x="0" y="0"/>
          <a:ext cx="0" cy="0"/>
          <a:chOff x="0" y="0"/>
          <a:chExt cx="0" cy="0"/>
        </a:xfrm>
      </p:grpSpPr>
      <p:sp>
        <p:nvSpPr>
          <p:cNvPr id="47"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48" name="Image"/>
          <p:cNvSpPr>
            <a:spLocks noGrp="1"/>
          </p:cNvSpPr>
          <p:nvPr>
            <p:ph type="pic" sz="half" idx="21"/>
          </p:nvPr>
        </p:nvSpPr>
        <p:spPr>
          <a:xfrm>
            <a:off x="6901542" y="816056"/>
            <a:ext cx="5477880" cy="6065051"/>
          </a:xfrm>
          <a:prstGeom prst="rect">
            <a:avLst/>
          </a:prstGeom>
        </p:spPr>
        <p:txBody>
          <a:bodyPr lIns="91439" tIns="45719" rIns="91439" bIns="45719">
            <a:noAutofit/>
          </a:bodyPr>
          <a:lstStyle/>
          <a:p>
            <a:endParaRPr/>
          </a:p>
        </p:txBody>
      </p:sp>
      <p:sp>
        <p:nvSpPr>
          <p:cNvPr id="49" name="KN har i flere år kommunisert «vann forandrer alt» og «gaver som forandrer liv». En av deres viktigste uttalte mål er å forandre folks liv til det bedre. Derfor føles det naturlig å se nærmere på ordet forandre."/>
          <p:cNvSpPr txBox="1">
            <a:spLocks noGrp="1"/>
          </p:cNvSpPr>
          <p:nvPr>
            <p:ph type="body" sz="quarter" idx="22"/>
          </p:nvPr>
        </p:nvSpPr>
        <p:spPr>
          <a:xfrm>
            <a:off x="1180230" y="2643249"/>
            <a:ext cx="3812770" cy="3189605"/>
          </a:xfrm>
          <a:prstGeom prst="rect">
            <a:avLst/>
          </a:prstGeom>
        </p:spPr>
        <p:txBody>
          <a:bodyPr>
            <a:noAutofit/>
          </a:bodyPr>
          <a:lstStyle>
            <a:lvl1pPr marL="0" indent="0">
              <a:lnSpc>
                <a:spcPct val="130000"/>
              </a:lnSpc>
              <a:spcBef>
                <a:spcPts val="0"/>
              </a:spcBef>
              <a:buSzTx/>
              <a:buNone/>
              <a:defRPr sz="2500" spc="-50"/>
            </a:lvl1pPr>
          </a:lstStyle>
          <a:p>
            <a:pPr marL="0" indent="0">
              <a:lnSpc>
                <a:spcPct val="130000"/>
              </a:lnSpc>
              <a:spcBef>
                <a:spcPts val="0"/>
              </a:spcBef>
              <a:buSzTx/>
              <a:buNone/>
              <a:defRPr sz="2500" spc="-50"/>
            </a:pPr>
            <a:r>
              <a:t>KN har i flere år kommunisert «vann </a:t>
            </a:r>
            <a:r>
              <a:rPr b="1" u="sng"/>
              <a:t>forandrer</a:t>
            </a:r>
            <a:r>
              <a:t> alt» og «gaver som </a:t>
            </a:r>
            <a:r>
              <a:rPr b="1" u="sng"/>
              <a:t>forandrer</a:t>
            </a:r>
            <a:r>
              <a:t> liv». En av deres viktigste uttalte mål er å </a:t>
            </a:r>
            <a:r>
              <a:rPr b="1" u="sng"/>
              <a:t>forandre</a:t>
            </a:r>
            <a:r>
              <a:t> folks liv til det bedre. Derfor føles det naturlig å se nærmere på ordet forandre. </a:t>
            </a:r>
          </a:p>
          <a:p>
            <a:pPr marL="0" indent="0">
              <a:lnSpc>
                <a:spcPct val="130000"/>
              </a:lnSpc>
              <a:spcBef>
                <a:spcPts val="0"/>
              </a:spcBef>
              <a:buSzTx/>
              <a:buNone/>
              <a:defRPr sz="2500" spc="-50"/>
            </a:pPr>
            <a:endParaRPr/>
          </a:p>
        </p:txBody>
      </p:sp>
      <p:sp>
        <p:nvSpPr>
          <p:cNvPr id="50" name="Rectangle"/>
          <p:cNvSpPr>
            <a:spLocks noGrp="1"/>
          </p:cNvSpPr>
          <p:nvPr>
            <p:ph type="body" sz="quarter" idx="23"/>
          </p:nvPr>
        </p:nvSpPr>
        <p:spPr>
          <a:xfrm>
            <a:off x="0" y="6667500"/>
            <a:ext cx="12192000" cy="190500"/>
          </a:xfrm>
          <a:prstGeom prst="rect">
            <a:avLst/>
          </a:prstGeom>
          <a:solidFill>
            <a:srgbClr val="480E55"/>
          </a:solidFill>
        </p:spPr>
        <p:txBody>
          <a:bodyPr anchor="ctr">
            <a:noAutofit/>
          </a:bodyPr>
          <a:lstStyle>
            <a:lvl1pPr marL="0" indent="0" algn="ctr" defTabSz="412750">
              <a:lnSpc>
                <a:spcPct val="100000"/>
              </a:lnSpc>
              <a:spcBef>
                <a:spcPts val="0"/>
              </a:spcBef>
              <a:buSzTx/>
              <a:buNone/>
              <a:defRPr sz="3200">
                <a:solidFill>
                  <a:srgbClr val="FFFFFF"/>
                </a:solidFill>
                <a:latin typeface="Helvetica Neue Medium"/>
                <a:sym typeface="Helvetica Neue Medium"/>
              </a:defRPr>
            </a:lvl1pPr>
          </a:lstStyle>
          <a:p>
            <a:pPr marL="0" indent="0" algn="ctr" defTabSz="825500">
              <a:lnSpc>
                <a:spcPct val="100000"/>
              </a:lnSpc>
              <a:spcBef>
                <a:spcPts val="0"/>
              </a:spcBef>
              <a:buSzTx/>
              <a:buNone/>
              <a:defRPr sz="3200">
                <a:solidFill>
                  <a:srgbClr val="FFFFFF"/>
                </a:solidFill>
                <a:latin typeface="Helvetica Neue Medium"/>
                <a:ea typeface="Helvetica Neue Medium"/>
                <a:cs typeface="Helvetica Neue Medium"/>
                <a:sym typeface="Helvetica Neue Medium"/>
              </a:defRPr>
            </a:pPr>
            <a:endParaRPr/>
          </a:p>
        </p:txBody>
      </p:sp>
      <p:pic>
        <p:nvPicPr>
          <p:cNvPr id="51" name="nca_logo_center_rgb_no.png" descr="nca_logo_center_rgb_no.png"/>
          <p:cNvPicPr>
            <a:picLocks noChangeAspect="1"/>
          </p:cNvPicPr>
          <p:nvPr/>
        </p:nvPicPr>
        <p:blipFill>
          <a:blip r:embed="rId2"/>
          <a:srcRect l="34745" r="34745" b="40834"/>
          <a:stretch>
            <a:fillRect/>
          </a:stretch>
        </p:blipFill>
        <p:spPr>
          <a:xfrm>
            <a:off x="11365670" y="261077"/>
            <a:ext cx="548951" cy="512036"/>
          </a:xfrm>
          <a:prstGeom prst="rect">
            <a:avLst/>
          </a:prstGeom>
          <a:ln w="12700">
            <a:miter lim="400000"/>
          </a:ln>
        </p:spPr>
      </p:pic>
      <p:sp>
        <p:nvSpPr>
          <p:cNvPr id="52"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endParaRPr sz="900"/>
          </a:p>
        </p:txBody>
      </p:sp>
      <p:sp>
        <p:nvSpPr>
          <p:cNvPr id="53" name="Konsept"/>
          <p:cNvSpPr txBox="1">
            <a:spLocks noGrp="1"/>
          </p:cNvSpPr>
          <p:nvPr>
            <p:ph type="body" sz="quarter" idx="24"/>
          </p:nvPr>
        </p:nvSpPr>
        <p:spPr>
          <a:xfrm>
            <a:off x="328027" y="374787"/>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r>
              <a:t>Konsept</a:t>
            </a:r>
          </a:p>
        </p:txBody>
      </p:sp>
      <p:sp>
        <p:nvSpPr>
          <p:cNvPr id="54" name="Bakgrunn"/>
          <p:cNvSpPr txBox="1">
            <a:spLocks noGrp="1"/>
          </p:cNvSpPr>
          <p:nvPr>
            <p:ph type="body" sz="quarter" idx="25"/>
          </p:nvPr>
        </p:nvSpPr>
        <p:spPr>
          <a:xfrm>
            <a:off x="1122513" y="1788273"/>
            <a:ext cx="4432490" cy="825839"/>
          </a:xfrm>
          <a:prstGeom prst="rect">
            <a:avLst/>
          </a:prstGeom>
        </p:spPr>
        <p:txBody>
          <a:bodyPr/>
          <a:lstStyle>
            <a:lvl1pPr marL="0" indent="0">
              <a:lnSpc>
                <a:spcPct val="100000"/>
              </a:lnSpc>
              <a:spcBef>
                <a:spcPts val="0"/>
              </a:spcBef>
              <a:buSzTx/>
              <a:buNone/>
              <a:defRPr sz="3250" b="1" cap="all" spc="-65"/>
            </a:lvl1pPr>
          </a:lstStyle>
          <a:p>
            <a:r>
              <a:t>Bakgrunn</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711190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14.02.2023</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r>
              <a:rPr lang="nb-NO"/>
              <a:t> </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25405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950624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663183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890658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043754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8988102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Tree>
    <p:extLst>
      <p:ext uri="{BB962C8B-B14F-4D97-AF65-F5344CB8AC3E}">
        <p14:creationId xmlns:p14="http://schemas.microsoft.com/office/powerpoint/2010/main" val="3268681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Tree>
    <p:extLst>
      <p:ext uri="{BB962C8B-B14F-4D97-AF65-F5344CB8AC3E}">
        <p14:creationId xmlns:p14="http://schemas.microsoft.com/office/powerpoint/2010/main" val="2132915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279356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943292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003192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346825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3457482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3358196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2845479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74468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38027294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406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3408058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your</a:t>
            </a:r>
            <a:r>
              <a:rPr lang="nb-NO"/>
              <a:t> video</a:t>
            </a:r>
          </a:p>
        </p:txBody>
      </p:sp>
    </p:spTree>
    <p:extLst>
      <p:ext uri="{BB962C8B-B14F-4D97-AF65-F5344CB8AC3E}">
        <p14:creationId xmlns:p14="http://schemas.microsoft.com/office/powerpoint/2010/main" val="858069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125704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9212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3144816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933193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41096671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376293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369370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41766742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1352360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768831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906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1094106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5341667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Large photo">
  <p:cSld name="3_Large photo">
    <p:spTree>
      <p:nvGrpSpPr>
        <p:cNvPr id="1" name="Shape 53"/>
        <p:cNvGrpSpPr/>
        <p:nvPr/>
      </p:nvGrpSpPr>
      <p:grpSpPr>
        <a:xfrm>
          <a:off x="0" y="0"/>
          <a:ext cx="0" cy="0"/>
          <a:chOff x="0" y="0"/>
          <a:chExt cx="0" cy="0"/>
        </a:xfrm>
      </p:grpSpPr>
      <p:sp>
        <p:nvSpPr>
          <p:cNvPr id="54" name="Google Shape;54;p14"/>
          <p:cNvSpPr/>
          <p:nvPr/>
        </p:nvSpPr>
        <p:spPr>
          <a:xfrm>
            <a:off x="-28875" y="-18288"/>
            <a:ext cx="4079200" cy="3438000"/>
          </a:xfrm>
          <a:prstGeom prst="rect">
            <a:avLst/>
          </a:prstGeom>
          <a:solidFill>
            <a:schemeClr val="accent3"/>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5" name="Google Shape;55;p14"/>
          <p:cNvSpPr/>
          <p:nvPr/>
        </p:nvSpPr>
        <p:spPr>
          <a:xfrm>
            <a:off x="-28875" y="3419856"/>
            <a:ext cx="4079200" cy="3438000"/>
          </a:xfrm>
          <a:prstGeom prst="rect">
            <a:avLst/>
          </a:prstGeom>
          <a:solidFill>
            <a:srgbClr val="5A0058"/>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6" name="Google Shape;56;p14"/>
          <p:cNvSpPr>
            <a:spLocks noGrp="1"/>
          </p:cNvSpPr>
          <p:nvPr>
            <p:ph type="pic" idx="2"/>
          </p:nvPr>
        </p:nvSpPr>
        <p:spPr>
          <a:xfrm>
            <a:off x="974721" y="848423"/>
            <a:ext cx="2111200" cy="175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57" name="Google Shape;57;p14"/>
          <p:cNvSpPr txBox="1">
            <a:spLocks noGrp="1"/>
          </p:cNvSpPr>
          <p:nvPr>
            <p:ph type="body" idx="1"/>
          </p:nvPr>
        </p:nvSpPr>
        <p:spPr>
          <a:xfrm>
            <a:off x="422275" y="4706240"/>
            <a:ext cx="3326800" cy="1303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L="1828754" marR="0" lvl="2" indent="-304792" algn="l" rtl="0">
              <a:lnSpc>
                <a:spcPct val="90000"/>
              </a:lnSpc>
              <a:spcBef>
                <a:spcPts val="213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58" name="Google Shape;58;p14"/>
          <p:cNvSpPr>
            <a:spLocks noGrp="1"/>
          </p:cNvSpPr>
          <p:nvPr>
            <p:ph type="pic" idx="3"/>
          </p:nvPr>
        </p:nvSpPr>
        <p:spPr>
          <a:xfrm>
            <a:off x="4050456" y="0"/>
            <a:ext cx="8141600" cy="6858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129852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7698029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ilde med tekst">
    <p:spTree>
      <p:nvGrpSpPr>
        <p:cNvPr id="1" name=""/>
        <p:cNvGrpSpPr/>
        <p:nvPr/>
      </p:nvGrpSpPr>
      <p:grpSpPr>
        <a:xfrm>
          <a:off x="0" y="0"/>
          <a:ext cx="0" cy="0"/>
          <a:chOff x="0" y="0"/>
          <a:chExt cx="0" cy="0"/>
        </a:xfrm>
      </p:grpSpPr>
      <p:cxnSp>
        <p:nvCxnSpPr>
          <p:cNvPr id="4" name="Straight Connector 3"/>
          <p:cNvCxnSpPr/>
          <p:nvPr userDrawn="1"/>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nb-NO" err="1"/>
              <a:t>Click</a:t>
            </a:r>
            <a:r>
              <a:rPr lang="nb-NO"/>
              <a:t> to </a:t>
            </a:r>
            <a:r>
              <a:rPr lang="nb-NO" err="1"/>
              <a:t>edit</a:t>
            </a:r>
            <a:r>
              <a:rPr lang="nb-NO"/>
              <a:t> Master </a:t>
            </a:r>
            <a:r>
              <a:rPr lang="nb-NO" err="1"/>
              <a:t>title</a:t>
            </a:r>
            <a:r>
              <a:rPr lang="nb-NO"/>
              <a:t>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nb-NO" err="1"/>
              <a:t>Click</a:t>
            </a:r>
            <a:r>
              <a:rPr lang="nb-NO"/>
              <a:t> to </a:t>
            </a:r>
            <a:r>
              <a:rPr lang="nb-NO" err="1"/>
              <a:t>edit</a:t>
            </a:r>
            <a:r>
              <a:rPr lang="nb-NO"/>
              <a:t> Master </a:t>
            </a:r>
            <a:r>
              <a:rPr lang="nb-NO" err="1"/>
              <a:t>text</a:t>
            </a:r>
            <a:r>
              <a:rPr lang="nb-NO"/>
              <a:t> styles</a:t>
            </a:r>
          </a:p>
        </p:txBody>
      </p:sp>
    </p:spTree>
    <p:extLst>
      <p:ext uri="{BB962C8B-B14F-4D97-AF65-F5344CB8AC3E}">
        <p14:creationId xmlns:p14="http://schemas.microsoft.com/office/powerpoint/2010/main" val="13887153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409093797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36"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hangingPunct="1">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kern="1200">
              <a:solidFill>
                <a:srgbClr val="FFFFFF"/>
              </a:solidFill>
              <a:latin typeface="Helvetica Neue Medium"/>
              <a:ea typeface="Helvetica Neue Medium"/>
              <a:cs typeface="Helvetica Neue Medium"/>
              <a:sym typeface="Helvetica Neue Medium"/>
            </a:endParaRPr>
          </a:p>
        </p:txBody>
      </p:sp>
      <p:pic>
        <p:nvPicPr>
          <p:cNvPr id="37" name="nca_logo_center_rgb_no.png" descr="nca_logo_center_rgb_no.png"/>
          <p:cNvPicPr>
            <a:picLocks noChangeAspect="1"/>
          </p:cNvPicPr>
          <p:nvPr/>
        </p:nvPicPr>
        <p:blipFill>
          <a:blip r:embed="rId2"/>
          <a:srcRect l="34745" r="34745" b="40834"/>
          <a:stretch>
            <a:fillRect/>
          </a:stretch>
        </p:blipFill>
        <p:spPr>
          <a:xfrm>
            <a:off x="11365671" y="261077"/>
            <a:ext cx="548951" cy="512036"/>
          </a:xfrm>
          <a:prstGeom prst="rect">
            <a:avLst/>
          </a:prstGeom>
          <a:ln w="12700">
            <a:miter lim="400000"/>
          </a:ln>
        </p:spPr>
      </p:pic>
      <p:sp>
        <p:nvSpPr>
          <p:cNvPr id="38"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pPr defTabSz="914400" hangingPunct="1">
              <a:lnSpc>
                <a:spcPct val="100000"/>
              </a:lnSpc>
              <a:spcBef>
                <a:spcPts val="0"/>
              </a:spcBef>
            </a:pPr>
            <a:endParaRPr sz="900" kern="1200">
              <a:solidFill>
                <a:prstClr val="black"/>
              </a:solidFill>
            </a:endParaRPr>
          </a:p>
        </p:txBody>
      </p:sp>
      <p:sp>
        <p:nvSpPr>
          <p:cNvPr id="39" name="Sosiale medier - uttak - resultater"/>
          <p:cNvSpPr txBox="1">
            <a:spLocks noGrp="1"/>
          </p:cNvSpPr>
          <p:nvPr>
            <p:ph type="body" sz="quarter" idx="21"/>
          </p:nvPr>
        </p:nvSpPr>
        <p:spPr>
          <a:xfrm>
            <a:off x="328028" y="374788"/>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r>
              <a:t>Sosiale medier - uttak - resultater</a:t>
            </a:r>
          </a:p>
        </p:txBody>
      </p:sp>
      <p:sp>
        <p:nvSpPr>
          <p:cNvPr id="40"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626733051"/>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3"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84265312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theme" Target="../theme/theme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image" Target="../media/image1.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theme" Target="../theme/theme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8" Type="http://schemas.openxmlformats.org/officeDocument/2006/relationships/slideLayout" Target="../slideLayouts/slideLayout66.xml"/><Relationship Id="rId3"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977145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79" r:id="rId4"/>
    <p:sldLayoutId id="2147483673" r:id="rId5"/>
    <p:sldLayoutId id="2147483667" r:id="rId6"/>
    <p:sldLayoutId id="2147483678" r:id="rId7"/>
    <p:sldLayoutId id="2147483677" r:id="rId8"/>
    <p:sldLayoutId id="2147483662" r:id="rId9"/>
    <p:sldLayoutId id="2147483685" r:id="rId10"/>
    <p:sldLayoutId id="2147483672" r:id="rId11"/>
    <p:sldLayoutId id="2147483663" r:id="rId12"/>
    <p:sldLayoutId id="2147483664" r:id="rId13"/>
    <p:sldLayoutId id="2147483669" r:id="rId14"/>
    <p:sldLayoutId id="2147483665" r:id="rId15"/>
    <p:sldLayoutId id="2147483668" r:id="rId16"/>
    <p:sldLayoutId id="2147483674" r:id="rId17"/>
    <p:sldLayoutId id="2147483683" r:id="rId18"/>
    <p:sldLayoutId id="2147483651" r:id="rId19"/>
    <p:sldLayoutId id="2147483684" r:id="rId20"/>
    <p:sldLayoutId id="2147483652" r:id="rId21"/>
    <p:sldLayoutId id="2147483682" r:id="rId22"/>
    <p:sldLayoutId id="2147483681" r:id="rId23"/>
    <p:sldLayoutId id="2147483671" r:id="rId24"/>
    <p:sldLayoutId id="2147483680" r:id="rId25"/>
    <p:sldLayoutId id="2147483660" r:id="rId26"/>
    <p:sldLayoutId id="2147483661" r:id="rId27"/>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40671121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13113406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86.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49.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483327" y="2161880"/>
            <a:ext cx="11225346" cy="1758537"/>
          </a:xfrm>
        </p:spPr>
        <p:txBody>
          <a:bodyPr/>
          <a:lstStyle/>
          <a:p>
            <a:r>
              <a:rPr lang="nb-NO" sz="5400">
                <a:latin typeface="Verdana Pro Semibold" panose="020B0704030504040204" pitchFamily="34" charset="0"/>
              </a:rPr>
              <a:t>HÅP I EN DRÅPE VANN</a:t>
            </a:r>
          </a:p>
        </p:txBody>
      </p:sp>
      <p:sp>
        <p:nvSpPr>
          <p:cNvPr id="5" name="Title 3">
            <a:extLst>
              <a:ext uri="{FF2B5EF4-FFF2-40B4-BE49-F238E27FC236}">
                <a16:creationId xmlns:a16="http://schemas.microsoft.com/office/drawing/2014/main" id="{E4DE7ADC-E40F-95BB-CB1A-E79A5A9EB6A3}"/>
              </a:ext>
            </a:extLst>
          </p:cNvPr>
          <p:cNvSpPr txBox="1">
            <a:spLocks/>
          </p:cNvSpPr>
          <p:nvPr/>
        </p:nvSpPr>
        <p:spPr>
          <a:xfrm>
            <a:off x="483327" y="2778839"/>
            <a:ext cx="11225346"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300" b="0">
                <a:latin typeface="Verdana Pro Light" panose="020B0304030504040204" pitchFamily="34" charset="0"/>
              </a:rPr>
              <a:t>Fasteaksjonen 26-28. mars 2023</a:t>
            </a:r>
          </a:p>
        </p:txBody>
      </p:sp>
    </p:spTree>
    <p:extLst>
      <p:ext uri="{BB962C8B-B14F-4D97-AF65-F5344CB8AC3E}">
        <p14:creationId xmlns:p14="http://schemas.microsoft.com/office/powerpoint/2010/main" val="122631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erson, grass, outdoor, little&#10;&#10;Description automatically generated">
            <a:extLst>
              <a:ext uri="{FF2B5EF4-FFF2-40B4-BE49-F238E27FC236}">
                <a16:creationId xmlns:a16="http://schemas.microsoft.com/office/drawing/2014/main" id="{F0B6B383-D901-9DA3-F87F-B7985B5AF79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403834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4E4BA29-9DB3-8183-3052-F7ABE9B53D08}"/>
              </a:ext>
            </a:extLst>
          </p:cNvPr>
          <p:cNvSpPr/>
          <p:nvPr/>
        </p:nvSpPr>
        <p:spPr>
          <a:xfrm>
            <a:off x="1021456"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Oval 3">
            <a:extLst>
              <a:ext uri="{FF2B5EF4-FFF2-40B4-BE49-F238E27FC236}">
                <a16:creationId xmlns:a16="http://schemas.microsoft.com/office/drawing/2014/main" id="{2CDD0713-DC79-2950-BCC3-50FEBABBBE4B}"/>
              </a:ext>
            </a:extLst>
          </p:cNvPr>
          <p:cNvSpPr>
            <a:spLocks/>
          </p:cNvSpPr>
          <p:nvPr/>
        </p:nvSpPr>
        <p:spPr>
          <a:xfrm>
            <a:off x="5351718"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Oval 4">
            <a:extLst>
              <a:ext uri="{FF2B5EF4-FFF2-40B4-BE49-F238E27FC236}">
                <a16:creationId xmlns:a16="http://schemas.microsoft.com/office/drawing/2014/main" id="{251D74CA-2E5A-81C4-7B48-094EA6C8BC19}"/>
              </a:ext>
            </a:extLst>
          </p:cNvPr>
          <p:cNvSpPr/>
          <p:nvPr/>
        </p:nvSpPr>
        <p:spPr>
          <a:xfrm>
            <a:off x="7516849" y="1764113"/>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a:extLst>
              <a:ext uri="{FF2B5EF4-FFF2-40B4-BE49-F238E27FC236}">
                <a16:creationId xmlns:a16="http://schemas.microsoft.com/office/drawing/2014/main" id="{9EF25C6D-49C0-6A9B-2C93-78AAFF6758F8}"/>
              </a:ext>
            </a:extLst>
          </p:cNvPr>
          <p:cNvSpPr txBox="1"/>
          <p:nvPr/>
        </p:nvSpPr>
        <p:spPr>
          <a:xfrm>
            <a:off x="887560" y="3473323"/>
            <a:ext cx="1788154" cy="1169551"/>
          </a:xfrm>
          <a:prstGeom prst="rect">
            <a:avLst/>
          </a:prstGeom>
          <a:noFill/>
        </p:spPr>
        <p:txBody>
          <a:bodyPr wrap="square" rtlCol="0">
            <a:spAutoFit/>
          </a:bodyPr>
          <a:lstStyle/>
          <a:p>
            <a:pPr algn="ctr"/>
            <a:r>
              <a:rPr lang="nb-NO" sz="1400">
                <a:solidFill>
                  <a:schemeClr val="tx1">
                    <a:lumMod val="85000"/>
                    <a:lumOff val="15000"/>
                  </a:schemeClr>
                </a:solidFill>
                <a:latin typeface="Verdana Pro" panose="020B0604030504040204" pitchFamily="34" charset="0"/>
              </a:rPr>
              <a:t>Kirken er </a:t>
            </a:r>
            <a:r>
              <a:rPr lang="nb-NO" sz="1400">
                <a:solidFill>
                  <a:schemeClr val="tx1">
                    <a:lumMod val="85000"/>
                    <a:lumOff val="15000"/>
                  </a:schemeClr>
                </a:solidFill>
                <a:latin typeface="Verdana Pro Semibold" panose="020B0704030504040204" pitchFamily="34" charset="0"/>
              </a:rPr>
              <a:t>diakonal</a:t>
            </a:r>
            <a:r>
              <a:rPr lang="nb-NO" sz="1400">
                <a:solidFill>
                  <a:schemeClr val="tx1">
                    <a:lumMod val="85000"/>
                    <a:lumOff val="15000"/>
                  </a:schemeClr>
                </a:solidFill>
                <a:latin typeface="Verdana Pro" panose="020B0604030504040204" pitchFamily="34" charset="0"/>
              </a:rPr>
              <a:t>. </a:t>
            </a:r>
            <a:br>
              <a:rPr lang="nb-NO" sz="1400">
                <a:solidFill>
                  <a:schemeClr val="tx1">
                    <a:lumMod val="85000"/>
                    <a:lumOff val="15000"/>
                  </a:schemeClr>
                </a:solidFill>
                <a:latin typeface="Verdana Pro" panose="020B0604030504040204" pitchFamily="34" charset="0"/>
              </a:rPr>
            </a:br>
            <a:r>
              <a:rPr lang="nb-NO" sz="1400">
                <a:solidFill>
                  <a:schemeClr val="tx1">
                    <a:lumMod val="85000"/>
                    <a:lumOff val="15000"/>
                  </a:schemeClr>
                </a:solidFill>
                <a:latin typeface="Verdana Pro" panose="020B0604030504040204" pitchFamily="34" charset="0"/>
              </a:rPr>
              <a:t>Diakoni er evangeliet i handling.</a:t>
            </a:r>
          </a:p>
        </p:txBody>
      </p:sp>
      <p:sp>
        <p:nvSpPr>
          <p:cNvPr id="7" name="TextBox 6">
            <a:extLst>
              <a:ext uri="{FF2B5EF4-FFF2-40B4-BE49-F238E27FC236}">
                <a16:creationId xmlns:a16="http://schemas.microsoft.com/office/drawing/2014/main" id="{120A4299-4D5D-4AEF-FB4D-FAFFBA27FAEB}"/>
              </a:ext>
            </a:extLst>
          </p:cNvPr>
          <p:cNvSpPr txBox="1"/>
          <p:nvPr/>
        </p:nvSpPr>
        <p:spPr>
          <a:xfrm>
            <a:off x="2938930" y="3473322"/>
            <a:ext cx="2072934" cy="1384995"/>
          </a:xfrm>
          <a:prstGeom prst="rect">
            <a:avLst/>
          </a:prstGeom>
          <a:noFill/>
        </p:spPr>
        <p:txBody>
          <a:bodyPr wrap="square" rtlCol="0">
            <a:spAutoFit/>
          </a:bodyPr>
          <a:lstStyle/>
          <a:p>
            <a:pPr algn="ctr"/>
            <a:r>
              <a:rPr lang="nb-NO" sz="1400" i="0">
                <a:solidFill>
                  <a:schemeClr val="tx1">
                    <a:lumMod val="85000"/>
                    <a:lumOff val="15000"/>
                  </a:schemeClr>
                </a:solidFill>
                <a:latin typeface="Verdana Pro Semibold" panose="020B0704030504040204" pitchFamily="34" charset="0"/>
              </a:rPr>
              <a:t>Kirkens Nødhjelp</a:t>
            </a:r>
            <a:r>
              <a:rPr lang="nb-NO" sz="1400" b="1" i="0">
                <a:solidFill>
                  <a:schemeClr val="tx1">
                    <a:lumMod val="85000"/>
                    <a:lumOff val="15000"/>
                  </a:schemeClr>
                </a:solidFill>
                <a:latin typeface="Verdana Pro" panose="020B0604030504040204" pitchFamily="34" charset="0"/>
              </a:rPr>
              <a:t> </a:t>
            </a:r>
            <a:r>
              <a:rPr lang="nb-NO" sz="1400" b="0" i="0">
                <a:solidFill>
                  <a:schemeClr val="tx1">
                    <a:lumMod val="85000"/>
                    <a:lumOff val="15000"/>
                  </a:schemeClr>
                </a:solidFill>
                <a:latin typeface="Verdana Pro" panose="020B0604030504040204" pitchFamily="34" charset="0"/>
              </a:rPr>
              <a:t>er </a:t>
            </a:r>
            <a:r>
              <a:rPr lang="nb-NO" sz="1400">
                <a:solidFill>
                  <a:schemeClr val="tx1">
                    <a:lumMod val="85000"/>
                    <a:lumOff val="15000"/>
                  </a:schemeClr>
                </a:solidFill>
                <a:latin typeface="Verdana Pro" panose="020B0604030504040204" pitchFamily="34" charset="0"/>
              </a:rPr>
              <a:t>kirkens</a:t>
            </a:r>
            <a:r>
              <a:rPr lang="nb-NO" sz="1400" b="0" i="0">
                <a:solidFill>
                  <a:schemeClr val="tx1">
                    <a:lumMod val="85000"/>
                    <a:lumOff val="15000"/>
                  </a:schemeClr>
                </a:solidFill>
                <a:latin typeface="Verdana Pro" panose="020B0604030504040204" pitchFamily="34" charset="0"/>
              </a:rPr>
              <a:t> forlengede arm ut i verden. </a:t>
            </a:r>
            <a:r>
              <a:rPr lang="nb-NO" sz="1400" b="0" i="0">
                <a:solidFill>
                  <a:schemeClr val="tx1">
                    <a:lumMod val="85000"/>
                    <a:lumOff val="15000"/>
                  </a:schemeClr>
                </a:solidFill>
                <a:effectLst/>
                <a:latin typeface="Verdana Pro" panose="020B0604030504040204" pitchFamily="34" charset="0"/>
              </a:rPr>
              <a:t>Vi jobber med å redde liv og forandre verden.</a:t>
            </a:r>
            <a:endParaRPr lang="nb-NO" sz="1400">
              <a:solidFill>
                <a:schemeClr val="tx1">
                  <a:lumMod val="85000"/>
                  <a:lumOff val="15000"/>
                </a:schemeClr>
              </a:solidFill>
              <a:latin typeface="Verdana Pro" panose="020B0604030504040204" pitchFamily="34" charset="0"/>
            </a:endParaRPr>
          </a:p>
        </p:txBody>
      </p:sp>
      <p:sp>
        <p:nvSpPr>
          <p:cNvPr id="8" name="TextBox 7">
            <a:extLst>
              <a:ext uri="{FF2B5EF4-FFF2-40B4-BE49-F238E27FC236}">
                <a16:creationId xmlns:a16="http://schemas.microsoft.com/office/drawing/2014/main" id="{78230596-EE6E-70FB-CC24-5D0AEB1844A7}"/>
              </a:ext>
            </a:extLst>
          </p:cNvPr>
          <p:cNvSpPr txBox="1"/>
          <p:nvPr/>
        </p:nvSpPr>
        <p:spPr>
          <a:xfrm>
            <a:off x="5058286" y="3486022"/>
            <a:ext cx="2127568" cy="1169551"/>
          </a:xfrm>
          <a:prstGeom prst="rect">
            <a:avLst/>
          </a:prstGeom>
          <a:noFill/>
        </p:spPr>
        <p:txBody>
          <a:bodyPr wrap="square" rtlCol="0">
            <a:spAutoFit/>
          </a:bodyPr>
          <a:lstStyle/>
          <a:p>
            <a:pPr algn="ctr"/>
            <a:r>
              <a:rPr lang="nb-NO" sz="1400" b="0" i="0" u="none" strike="noStrike">
                <a:solidFill>
                  <a:schemeClr val="tx1">
                    <a:lumMod val="85000"/>
                    <a:lumOff val="15000"/>
                  </a:schemeClr>
                </a:solidFill>
                <a:effectLst/>
                <a:latin typeface="Verdana Pro" panose="020B0604030504040204" pitchFamily="34" charset="0"/>
              </a:rPr>
              <a:t>Nå er det fastetid. </a:t>
            </a:r>
          </a:p>
          <a:p>
            <a:pPr algn="ctr"/>
            <a:r>
              <a:rPr lang="nb-NO" sz="1400" b="0" i="0" u="none" strike="noStrike">
                <a:solidFill>
                  <a:schemeClr val="tx1">
                    <a:lumMod val="85000"/>
                    <a:lumOff val="15000"/>
                  </a:schemeClr>
                </a:solidFill>
                <a:effectLst/>
                <a:latin typeface="Verdana Pro" panose="020B0604030504040204" pitchFamily="34" charset="0"/>
              </a:rPr>
              <a:t>Vi bruker </a:t>
            </a:r>
            <a:r>
              <a:rPr lang="nb-NO" sz="1400" i="0" u="none" strike="noStrike">
                <a:solidFill>
                  <a:schemeClr val="tx1">
                    <a:lumMod val="85000"/>
                    <a:lumOff val="15000"/>
                  </a:schemeClr>
                </a:solidFill>
                <a:effectLst/>
                <a:latin typeface="Verdana Pro Semibold" panose="020B0704030504040204" pitchFamily="34" charset="0"/>
              </a:rPr>
              <a:t>fastetiden</a:t>
            </a:r>
            <a:r>
              <a:rPr lang="nb-NO" sz="1400" b="0" i="0" u="none" strike="noStrike">
                <a:solidFill>
                  <a:schemeClr val="tx1">
                    <a:lumMod val="85000"/>
                    <a:lumOff val="15000"/>
                  </a:schemeClr>
                </a:solidFill>
                <a:effectLst/>
                <a:latin typeface="Verdana Pro" panose="020B0604030504040204" pitchFamily="34" charset="0"/>
              </a:rPr>
              <a:t> </a:t>
            </a:r>
          </a:p>
          <a:p>
            <a:pPr algn="ctr"/>
            <a:r>
              <a:rPr lang="nb-NO" sz="1400" b="0" i="0" u="none" strike="noStrike">
                <a:solidFill>
                  <a:schemeClr val="tx1">
                    <a:lumMod val="85000"/>
                    <a:lumOff val="15000"/>
                  </a:schemeClr>
                </a:solidFill>
                <a:effectLst/>
                <a:latin typeface="Verdana Pro" panose="020B0604030504040204" pitchFamily="34" charset="0"/>
              </a:rPr>
              <a:t>til å vende blikket </a:t>
            </a:r>
            <a:r>
              <a:rPr lang="nb-NO" sz="1400">
                <a:solidFill>
                  <a:schemeClr val="tx1">
                    <a:lumMod val="85000"/>
                    <a:lumOff val="15000"/>
                  </a:schemeClr>
                </a:solidFill>
                <a:latin typeface="Verdana Pro" panose="020B0604030504040204" pitchFamily="34" charset="0"/>
              </a:rPr>
              <a:t>utover </a:t>
            </a:r>
            <a:r>
              <a:rPr lang="nb-NO" sz="1400" b="0" i="0" u="none" strike="noStrike">
                <a:solidFill>
                  <a:schemeClr val="tx1">
                    <a:lumMod val="85000"/>
                    <a:lumOff val="15000"/>
                  </a:schemeClr>
                </a:solidFill>
                <a:effectLst/>
                <a:latin typeface="Verdana Pro" panose="020B0604030504040204" pitchFamily="34" charset="0"/>
              </a:rPr>
              <a:t>til våre medmennesker</a:t>
            </a:r>
            <a:r>
              <a:rPr lang="nb-NO" sz="1400">
                <a:solidFill>
                  <a:schemeClr val="tx1">
                    <a:lumMod val="85000"/>
                    <a:lumOff val="15000"/>
                  </a:schemeClr>
                </a:solidFill>
                <a:latin typeface="Verdana Pro" panose="020B0604030504040204" pitchFamily="34" charset="0"/>
              </a:rPr>
              <a:t>.</a:t>
            </a:r>
          </a:p>
        </p:txBody>
      </p:sp>
      <p:sp>
        <p:nvSpPr>
          <p:cNvPr id="9" name="TextBox 8">
            <a:extLst>
              <a:ext uri="{FF2B5EF4-FFF2-40B4-BE49-F238E27FC236}">
                <a16:creationId xmlns:a16="http://schemas.microsoft.com/office/drawing/2014/main" id="{9CB5F6ED-4F42-E82E-C4A4-E749104AE147}"/>
              </a:ext>
            </a:extLst>
          </p:cNvPr>
          <p:cNvSpPr txBox="1"/>
          <p:nvPr/>
        </p:nvSpPr>
        <p:spPr>
          <a:xfrm>
            <a:off x="7180137" y="3483489"/>
            <a:ext cx="2232149" cy="954107"/>
          </a:xfrm>
          <a:prstGeom prst="rect">
            <a:avLst/>
          </a:prstGeom>
          <a:noFill/>
        </p:spPr>
        <p:txBody>
          <a:bodyPr wrap="square" rtlCol="0">
            <a:spAutoFit/>
          </a:bodyPr>
          <a:lstStyle/>
          <a:p>
            <a:pPr algn="ctr"/>
            <a:r>
              <a:rPr lang="nb-NO" sz="1400" b="0" i="0" u="none" strike="noStrike">
                <a:solidFill>
                  <a:schemeClr val="tx1">
                    <a:lumMod val="85000"/>
                    <a:lumOff val="15000"/>
                  </a:schemeClr>
                </a:solidFill>
                <a:effectLst/>
                <a:latin typeface="Verdana Pro" panose="020B0604030504040204" pitchFamily="34" charset="0"/>
              </a:rPr>
              <a:t>I </a:t>
            </a:r>
            <a:r>
              <a:rPr lang="nb-NO" sz="1400" b="1" i="0" u="none" strike="noStrike">
                <a:solidFill>
                  <a:schemeClr val="tx1">
                    <a:lumMod val="85000"/>
                    <a:lumOff val="15000"/>
                  </a:schemeClr>
                </a:solidFill>
                <a:effectLst/>
                <a:latin typeface="Verdana Pro Semibold" panose="020B0704030504040204" pitchFamily="34" charset="0"/>
              </a:rPr>
              <a:t>fasteaksjonen</a:t>
            </a:r>
            <a:r>
              <a:rPr lang="nb-NO" sz="1400" b="0" i="0" u="none" strike="noStrike">
                <a:solidFill>
                  <a:schemeClr val="tx1">
                    <a:lumMod val="85000"/>
                    <a:lumOff val="15000"/>
                  </a:schemeClr>
                </a:solidFill>
                <a:effectLst/>
                <a:latin typeface="Verdana Pro" panose="020B0604030504040204" pitchFamily="34" charset="0"/>
              </a:rPr>
              <a:t> samler vi inn penger til Kirkens Nødhjelps arbeid. </a:t>
            </a:r>
            <a:endParaRPr lang="nb-NO" sz="1400">
              <a:solidFill>
                <a:schemeClr val="tx1">
                  <a:lumMod val="85000"/>
                  <a:lumOff val="15000"/>
                </a:schemeClr>
              </a:solidFill>
              <a:latin typeface="Verdana Pro" panose="020B0604030504040204" pitchFamily="34" charset="0"/>
            </a:endParaRPr>
          </a:p>
        </p:txBody>
      </p:sp>
      <p:sp>
        <p:nvSpPr>
          <p:cNvPr id="10" name="Oval 9">
            <a:extLst>
              <a:ext uri="{FF2B5EF4-FFF2-40B4-BE49-F238E27FC236}">
                <a16:creationId xmlns:a16="http://schemas.microsoft.com/office/drawing/2014/main" id="{D6A80DBE-1791-E961-73A0-41842C0E8E02}"/>
              </a:ext>
            </a:extLst>
          </p:cNvPr>
          <p:cNvSpPr/>
          <p:nvPr/>
        </p:nvSpPr>
        <p:spPr>
          <a:xfrm>
            <a:off x="9685417" y="1764113"/>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06AFE056-79CD-44F2-7A74-E84F596009D4}"/>
              </a:ext>
            </a:extLst>
          </p:cNvPr>
          <p:cNvSpPr txBox="1"/>
          <p:nvPr/>
        </p:nvSpPr>
        <p:spPr>
          <a:xfrm>
            <a:off x="9513807" y="3473322"/>
            <a:ext cx="1967216" cy="954107"/>
          </a:xfrm>
          <a:prstGeom prst="rect">
            <a:avLst/>
          </a:prstGeom>
          <a:noFill/>
        </p:spPr>
        <p:txBody>
          <a:bodyPr wrap="square" rtlCol="0">
            <a:spAutoFit/>
          </a:bodyPr>
          <a:lstStyle/>
          <a:p>
            <a:pPr algn="ctr"/>
            <a:r>
              <a:rPr lang="nb-NO" sz="1400" b="0" i="0" u="none" strike="noStrike">
                <a:solidFill>
                  <a:schemeClr val="tx1">
                    <a:lumMod val="85000"/>
                    <a:lumOff val="15000"/>
                  </a:schemeClr>
                </a:solidFill>
                <a:effectLst/>
                <a:latin typeface="Verdana Pro" panose="020B0604030504040204" pitchFamily="34" charset="0"/>
              </a:rPr>
              <a:t>Her kommer </a:t>
            </a:r>
            <a:r>
              <a:rPr lang="nb-NO" sz="1400" i="0" u="none" strike="noStrike">
                <a:solidFill>
                  <a:schemeClr val="tx1">
                    <a:lumMod val="85000"/>
                    <a:lumOff val="15000"/>
                  </a:schemeClr>
                </a:solidFill>
                <a:effectLst/>
                <a:latin typeface="Verdana Pro Semibold" panose="020B0704030504040204" pitchFamily="34" charset="0"/>
              </a:rPr>
              <a:t>du</a:t>
            </a:r>
            <a:r>
              <a:rPr lang="nb-NO" sz="1400" b="0" i="0" u="none" strike="noStrike">
                <a:solidFill>
                  <a:schemeClr val="tx1">
                    <a:lumMod val="85000"/>
                    <a:lumOff val="15000"/>
                  </a:schemeClr>
                </a:solidFill>
                <a:effectLst/>
                <a:latin typeface="Verdana Pro" panose="020B0604030504040204" pitchFamily="34" charset="0"/>
              </a:rPr>
              <a:t> inn. Nå er det vår tur til å redde liv og forandre verden.</a:t>
            </a:r>
            <a:endParaRPr lang="nb-NO" sz="1400">
              <a:solidFill>
                <a:schemeClr val="tx1">
                  <a:lumMod val="85000"/>
                  <a:lumOff val="15000"/>
                </a:schemeClr>
              </a:solidFill>
              <a:latin typeface="Verdana Pro" panose="020B0604030504040204" pitchFamily="34" charset="0"/>
            </a:endParaRPr>
          </a:p>
        </p:txBody>
      </p:sp>
      <p:pic>
        <p:nvPicPr>
          <p:cNvPr id="22" name="Picture 21" descr="Icon&#10;&#10;Description automatically generated">
            <a:extLst>
              <a:ext uri="{FF2B5EF4-FFF2-40B4-BE49-F238E27FC236}">
                <a16:creationId xmlns:a16="http://schemas.microsoft.com/office/drawing/2014/main" id="{CEAC3ABB-95DE-F14A-BC1C-9848A9F30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587" y="1764112"/>
            <a:ext cx="1520364" cy="15203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90996E-BC58-2CA5-72A8-3FD0FAC9D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728" y="1930318"/>
            <a:ext cx="1187952" cy="1187952"/>
          </a:xfrm>
          <a:prstGeom prst="rect">
            <a:avLst/>
          </a:prstGeom>
        </p:spPr>
      </p:pic>
      <p:pic>
        <p:nvPicPr>
          <p:cNvPr id="13" name="Picture 12" descr="A picture containing vessel&#10;&#10;Description automatically generated">
            <a:extLst>
              <a:ext uri="{FF2B5EF4-FFF2-40B4-BE49-F238E27FC236}">
                <a16:creationId xmlns:a16="http://schemas.microsoft.com/office/drawing/2014/main" id="{E235F2A1-6EE7-516F-ED0E-CD890973B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3029" y="2156605"/>
            <a:ext cx="826363" cy="81190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B1A617D-94B5-A831-B3C4-5C0F6C7312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5189" y="1931539"/>
            <a:ext cx="894136" cy="1223010"/>
          </a:xfrm>
          <a:prstGeom prst="rect">
            <a:avLst/>
          </a:prstGeom>
        </p:spPr>
      </p:pic>
      <p:pic>
        <p:nvPicPr>
          <p:cNvPr id="19" name="Picture 18" descr="Icon&#10;&#10;Description automatically generated">
            <a:extLst>
              <a:ext uri="{FF2B5EF4-FFF2-40B4-BE49-F238E27FC236}">
                <a16:creationId xmlns:a16="http://schemas.microsoft.com/office/drawing/2014/main" id="{0BE7F824-0997-FD9D-E110-DECC047369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7410" y="2110967"/>
            <a:ext cx="803809" cy="890167"/>
          </a:xfrm>
          <a:prstGeom prst="rect">
            <a:avLst/>
          </a:prstGeom>
        </p:spPr>
      </p:pic>
    </p:spTree>
    <p:extLst>
      <p:ext uri="{BB962C8B-B14F-4D97-AF65-F5344CB8AC3E}">
        <p14:creationId xmlns:p14="http://schemas.microsoft.com/office/powerpoint/2010/main" val="158000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P spid="8" grpId="0"/>
      <p:bldP spid="9"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r>
              <a:rPr lang="nb-NO" sz="5400" b="0">
                <a:solidFill>
                  <a:srgbClr val="5A0058"/>
                </a:solidFill>
                <a:latin typeface="Verdana Pro Semibold" panose="020B0704030504040204" pitchFamily="34" charset="0"/>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400" b="0">
                <a:solidFill>
                  <a:srgbClr val="5A0058"/>
                </a:solidFill>
                <a:latin typeface="Verdana Pro Light" panose="020B0304030504040204" pitchFamily="34" charset="0"/>
              </a:rPr>
              <a:t>«Vær noe for andre»</a:t>
            </a:r>
          </a:p>
        </p:txBody>
      </p:sp>
    </p:spTree>
    <p:extLst>
      <p:ext uri="{BB962C8B-B14F-4D97-AF65-F5344CB8AC3E}">
        <p14:creationId xmlns:p14="http://schemas.microsoft.com/office/powerpoint/2010/main" val="201240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921B2B-7078-CEDE-9E8A-A2F3019983ED}"/>
              </a:ext>
            </a:extLst>
          </p:cNvPr>
          <p:cNvSpPr txBox="1"/>
          <p:nvPr/>
        </p:nvSpPr>
        <p:spPr>
          <a:xfrm>
            <a:off x="1505288" y="2350842"/>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771 millioner</a:t>
            </a:r>
          </a:p>
        </p:txBody>
      </p:sp>
      <p:sp>
        <p:nvSpPr>
          <p:cNvPr id="3" name="TextBox 2">
            <a:extLst>
              <a:ext uri="{FF2B5EF4-FFF2-40B4-BE49-F238E27FC236}">
                <a16:creationId xmlns:a16="http://schemas.microsoft.com/office/drawing/2014/main" id="{2CF9B337-0583-B4E3-0EAF-5087C2E8D5E8}"/>
              </a:ext>
            </a:extLst>
          </p:cNvPr>
          <p:cNvSpPr txBox="1"/>
          <p:nvPr/>
        </p:nvSpPr>
        <p:spPr>
          <a:xfrm>
            <a:off x="1505288" y="2713450"/>
            <a:ext cx="2448910" cy="738664"/>
          </a:xfrm>
          <a:prstGeom prst="rect">
            <a:avLst/>
          </a:prstGeom>
          <a:noFill/>
        </p:spPr>
        <p:txBody>
          <a:bodyPr wrap="square" rtlCol="0">
            <a:spAutoFit/>
          </a:bodyPr>
          <a:lstStyle/>
          <a:p>
            <a:r>
              <a:rPr lang="nb-NO" sz="1400">
                <a:solidFill>
                  <a:srgbClr val="5A0058"/>
                </a:solidFill>
                <a:latin typeface="Verdana Pro" panose="020B0604030504040204" pitchFamily="34" charset="0"/>
              </a:rPr>
              <a:t>mennesker over hele verden mangler tilgang til rent vann.</a:t>
            </a:r>
          </a:p>
        </p:txBody>
      </p:sp>
      <p:sp>
        <p:nvSpPr>
          <p:cNvPr id="4" name="TextBox 3">
            <a:extLst>
              <a:ext uri="{FF2B5EF4-FFF2-40B4-BE49-F238E27FC236}">
                <a16:creationId xmlns:a16="http://schemas.microsoft.com/office/drawing/2014/main" id="{754EA50E-B8CC-98A5-BED5-EFB1CEF2ECE9}"/>
              </a:ext>
            </a:extLst>
          </p:cNvPr>
          <p:cNvSpPr txBox="1"/>
          <p:nvPr/>
        </p:nvSpPr>
        <p:spPr>
          <a:xfrm>
            <a:off x="5315178" y="2331455"/>
            <a:ext cx="244891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700</a:t>
            </a:r>
          </a:p>
        </p:txBody>
      </p:sp>
      <p:sp>
        <p:nvSpPr>
          <p:cNvPr id="5" name="TextBox 4">
            <a:extLst>
              <a:ext uri="{FF2B5EF4-FFF2-40B4-BE49-F238E27FC236}">
                <a16:creationId xmlns:a16="http://schemas.microsoft.com/office/drawing/2014/main" id="{ECD90DE9-EAAC-36F5-C54E-F6AC8F6B88D0}"/>
              </a:ext>
            </a:extLst>
          </p:cNvPr>
          <p:cNvSpPr txBox="1"/>
          <p:nvPr/>
        </p:nvSpPr>
        <p:spPr>
          <a:xfrm>
            <a:off x="5315177" y="2694063"/>
            <a:ext cx="2714465" cy="738664"/>
          </a:xfrm>
          <a:prstGeom prst="rect">
            <a:avLst/>
          </a:prstGeom>
          <a:noFill/>
        </p:spPr>
        <p:txBody>
          <a:bodyPr wrap="square" rtlCol="0">
            <a:spAutoFit/>
          </a:bodyPr>
          <a:lstStyle/>
          <a:p>
            <a:r>
              <a:rPr lang="nb-NO" sz="1400">
                <a:solidFill>
                  <a:srgbClr val="5A0058"/>
                </a:solidFill>
                <a:latin typeface="Verdana Pro" panose="020B0604030504040204" pitchFamily="34" charset="0"/>
              </a:rPr>
              <a:t>barn under 5 år dør hver dag pga. mangel på rent vann, diare og dehydrering.</a:t>
            </a:r>
          </a:p>
        </p:txBody>
      </p:sp>
      <p:sp>
        <p:nvSpPr>
          <p:cNvPr id="6" name="TextBox 5">
            <a:extLst>
              <a:ext uri="{FF2B5EF4-FFF2-40B4-BE49-F238E27FC236}">
                <a16:creationId xmlns:a16="http://schemas.microsoft.com/office/drawing/2014/main" id="{947A7C39-86DA-20F0-0F28-0645DA385816}"/>
              </a:ext>
            </a:extLst>
          </p:cNvPr>
          <p:cNvSpPr txBox="1"/>
          <p:nvPr/>
        </p:nvSpPr>
        <p:spPr>
          <a:xfrm>
            <a:off x="542611" y="620174"/>
            <a:ext cx="9652597" cy="707886"/>
          </a:xfrm>
          <a:prstGeom prst="rect">
            <a:avLst/>
          </a:prstGeom>
          <a:noFill/>
        </p:spPr>
        <p:txBody>
          <a:bodyPr wrap="square" rtlCol="0">
            <a:spAutoFit/>
          </a:bodyPr>
          <a:lstStyle/>
          <a:p>
            <a:r>
              <a:rPr lang="nb-NO" sz="4000">
                <a:solidFill>
                  <a:srgbClr val="5A0058"/>
                </a:solidFill>
                <a:latin typeface="Verdana Pro Semibold" panose="020B0704030504040204" pitchFamily="34" charset="0"/>
              </a:rPr>
              <a:t>VANN ER INGEN SELVFØLGE</a:t>
            </a:r>
          </a:p>
        </p:txBody>
      </p:sp>
      <p:sp>
        <p:nvSpPr>
          <p:cNvPr id="7" name="TextBox 6">
            <a:extLst>
              <a:ext uri="{FF2B5EF4-FFF2-40B4-BE49-F238E27FC236}">
                <a16:creationId xmlns:a16="http://schemas.microsoft.com/office/drawing/2014/main" id="{952C0310-9FC2-EA69-DDCB-9767300BBCC0}"/>
              </a:ext>
            </a:extLst>
          </p:cNvPr>
          <p:cNvSpPr txBox="1"/>
          <p:nvPr/>
        </p:nvSpPr>
        <p:spPr>
          <a:xfrm>
            <a:off x="3275042" y="4369023"/>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2,3 milliarder</a:t>
            </a:r>
          </a:p>
        </p:txBody>
      </p:sp>
      <p:sp>
        <p:nvSpPr>
          <p:cNvPr id="9" name="TextBox 8">
            <a:extLst>
              <a:ext uri="{FF2B5EF4-FFF2-40B4-BE49-F238E27FC236}">
                <a16:creationId xmlns:a16="http://schemas.microsoft.com/office/drawing/2014/main" id="{FB213D1A-75F8-A4F5-833A-01D0C2B23EA9}"/>
              </a:ext>
            </a:extLst>
          </p:cNvPr>
          <p:cNvSpPr txBox="1"/>
          <p:nvPr/>
        </p:nvSpPr>
        <p:spPr>
          <a:xfrm>
            <a:off x="3275042" y="4731631"/>
            <a:ext cx="2448910" cy="738664"/>
          </a:xfrm>
          <a:prstGeom prst="rect">
            <a:avLst/>
          </a:prstGeom>
          <a:noFill/>
        </p:spPr>
        <p:txBody>
          <a:bodyPr wrap="square" rtlCol="0">
            <a:spAutoFit/>
          </a:bodyPr>
          <a:lstStyle/>
          <a:p>
            <a:r>
              <a:rPr lang="nb-NO" sz="1400">
                <a:solidFill>
                  <a:srgbClr val="5A0058"/>
                </a:solidFill>
                <a:latin typeface="Verdana Pro" panose="020B0604030504040204" pitchFamily="34" charset="0"/>
              </a:rPr>
              <a:t>mennesker mangler muligheten til å vaske hender hjemme.</a:t>
            </a:r>
          </a:p>
        </p:txBody>
      </p:sp>
      <p:pic>
        <p:nvPicPr>
          <p:cNvPr id="15" name="Picture 14" descr="Icon&#10;&#10;Description automatically generated">
            <a:extLst>
              <a:ext uri="{FF2B5EF4-FFF2-40B4-BE49-F238E27FC236}">
                <a16:creationId xmlns:a16="http://schemas.microsoft.com/office/drawing/2014/main" id="{8078C6DE-1D44-D698-33E3-E2B777317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505" y="4526545"/>
            <a:ext cx="1047608" cy="1047934"/>
          </a:xfrm>
          <a:prstGeom prst="rect">
            <a:avLst/>
          </a:prstGeom>
        </p:spPr>
      </p:pic>
      <p:sp>
        <p:nvSpPr>
          <p:cNvPr id="16" name="TextBox 15">
            <a:extLst>
              <a:ext uri="{FF2B5EF4-FFF2-40B4-BE49-F238E27FC236}">
                <a16:creationId xmlns:a16="http://schemas.microsoft.com/office/drawing/2014/main" id="{CF7BDDC7-B53C-04B0-C381-5974F4BD0053}"/>
              </a:ext>
            </a:extLst>
          </p:cNvPr>
          <p:cNvSpPr txBox="1"/>
          <p:nvPr/>
        </p:nvSpPr>
        <p:spPr>
          <a:xfrm>
            <a:off x="9167294" y="2365579"/>
            <a:ext cx="2322851"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494 millioner</a:t>
            </a:r>
          </a:p>
        </p:txBody>
      </p:sp>
      <p:sp>
        <p:nvSpPr>
          <p:cNvPr id="17" name="TextBox 16">
            <a:extLst>
              <a:ext uri="{FF2B5EF4-FFF2-40B4-BE49-F238E27FC236}">
                <a16:creationId xmlns:a16="http://schemas.microsoft.com/office/drawing/2014/main" id="{7CDEA126-E62E-CB1F-37E3-440F8FDD386B}"/>
              </a:ext>
            </a:extLst>
          </p:cNvPr>
          <p:cNvSpPr txBox="1"/>
          <p:nvPr/>
        </p:nvSpPr>
        <p:spPr>
          <a:xfrm>
            <a:off x="9167295" y="2728187"/>
            <a:ext cx="1685132" cy="738664"/>
          </a:xfrm>
          <a:prstGeom prst="rect">
            <a:avLst/>
          </a:prstGeom>
          <a:noFill/>
        </p:spPr>
        <p:txBody>
          <a:bodyPr wrap="square" rtlCol="0">
            <a:spAutoFit/>
          </a:bodyPr>
          <a:lstStyle/>
          <a:p>
            <a:r>
              <a:rPr lang="nb-NO" sz="1400">
                <a:solidFill>
                  <a:srgbClr val="5A0058"/>
                </a:solidFill>
                <a:latin typeface="Verdana Pro" panose="020B0604030504040204" pitchFamily="34" charset="0"/>
              </a:rPr>
              <a:t>mennesker mangler tilgang på et toalett.</a:t>
            </a:r>
          </a:p>
        </p:txBody>
      </p:sp>
      <p:sp>
        <p:nvSpPr>
          <p:cNvPr id="27" name="TextBox 26">
            <a:extLst>
              <a:ext uri="{FF2B5EF4-FFF2-40B4-BE49-F238E27FC236}">
                <a16:creationId xmlns:a16="http://schemas.microsoft.com/office/drawing/2014/main" id="{D79723F0-0BB4-05B9-2758-774096510872}"/>
              </a:ext>
            </a:extLst>
          </p:cNvPr>
          <p:cNvSpPr txBox="1"/>
          <p:nvPr/>
        </p:nvSpPr>
        <p:spPr>
          <a:xfrm>
            <a:off x="7756303" y="4369023"/>
            <a:ext cx="2518980" cy="461665"/>
          </a:xfrm>
          <a:prstGeom prst="rect">
            <a:avLst/>
          </a:prstGeom>
          <a:noFill/>
        </p:spPr>
        <p:txBody>
          <a:bodyPr wrap="square" lIns="91440" tIns="45720" rIns="91440" bIns="45720" rtlCol="0" anchor="t">
            <a:spAutoFit/>
          </a:bodyPr>
          <a:lstStyle/>
          <a:p>
            <a:r>
              <a:rPr lang="nb-NO" sz="2400">
                <a:solidFill>
                  <a:srgbClr val="5A0058"/>
                </a:solidFill>
                <a:latin typeface="Verdana Pro Semibold"/>
              </a:rPr>
              <a:t>443 millioner</a:t>
            </a:r>
          </a:p>
        </p:txBody>
      </p:sp>
      <p:sp>
        <p:nvSpPr>
          <p:cNvPr id="28" name="TextBox 27">
            <a:extLst>
              <a:ext uri="{FF2B5EF4-FFF2-40B4-BE49-F238E27FC236}">
                <a16:creationId xmlns:a16="http://schemas.microsoft.com/office/drawing/2014/main" id="{A680776A-BF77-983E-2D23-17079A1E90ED}"/>
              </a:ext>
            </a:extLst>
          </p:cNvPr>
          <p:cNvSpPr txBox="1"/>
          <p:nvPr/>
        </p:nvSpPr>
        <p:spPr>
          <a:xfrm>
            <a:off x="7756302" y="4731631"/>
            <a:ext cx="2267243" cy="954107"/>
          </a:xfrm>
          <a:prstGeom prst="rect">
            <a:avLst/>
          </a:prstGeom>
          <a:noFill/>
        </p:spPr>
        <p:txBody>
          <a:bodyPr wrap="square" rtlCol="0">
            <a:spAutoFit/>
          </a:bodyPr>
          <a:lstStyle/>
          <a:p>
            <a:r>
              <a:rPr lang="nb-NO" sz="1400">
                <a:solidFill>
                  <a:srgbClr val="5A0058"/>
                </a:solidFill>
                <a:latin typeface="Verdana Pro" panose="020B0604030504040204" pitchFamily="34" charset="0"/>
              </a:rPr>
              <a:t>skoledager mistes hvert år på grunn av vann-relaterte sykdommer.</a:t>
            </a:r>
          </a:p>
        </p:txBody>
      </p:sp>
      <p:pic>
        <p:nvPicPr>
          <p:cNvPr id="19" name="Picture 18" descr="Icon&#10;&#10;Description automatically generated">
            <a:extLst>
              <a:ext uri="{FF2B5EF4-FFF2-40B4-BE49-F238E27FC236}">
                <a16:creationId xmlns:a16="http://schemas.microsoft.com/office/drawing/2014/main" id="{C5A02A76-061A-4AFE-7258-C66B8F682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255" y="4526545"/>
            <a:ext cx="1364950" cy="1047934"/>
          </a:xfrm>
          <a:prstGeom prst="rect">
            <a:avLst/>
          </a:prstGeom>
        </p:spPr>
      </p:pic>
      <p:pic>
        <p:nvPicPr>
          <p:cNvPr id="10" name="Picture 9" descr="Icon&#10;&#10;Description automatically generated">
            <a:extLst>
              <a:ext uri="{FF2B5EF4-FFF2-40B4-BE49-F238E27FC236}">
                <a16:creationId xmlns:a16="http://schemas.microsoft.com/office/drawing/2014/main" id="{6D301070-A12C-59FF-2828-FEE826C8D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3036" y="2357138"/>
            <a:ext cx="587450" cy="1071862"/>
          </a:xfrm>
          <a:prstGeom prst="rect">
            <a:avLst/>
          </a:prstGeom>
        </p:spPr>
      </p:pic>
      <p:pic>
        <p:nvPicPr>
          <p:cNvPr id="14" name="Picture 13" descr="Icon&#10;&#10;Description automatically generated">
            <a:extLst>
              <a:ext uri="{FF2B5EF4-FFF2-40B4-BE49-F238E27FC236}">
                <a16:creationId xmlns:a16="http://schemas.microsoft.com/office/drawing/2014/main" id="{9F7809B6-CF58-6F71-8018-9EE493E3A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819" y="2444004"/>
            <a:ext cx="830674" cy="919918"/>
          </a:xfrm>
          <a:prstGeom prst="rect">
            <a:avLst/>
          </a:prstGeom>
        </p:spPr>
      </p:pic>
      <p:pic>
        <p:nvPicPr>
          <p:cNvPr id="21" name="Picture 20" descr="Shape, circle&#10;&#10;Description automatically generated">
            <a:extLst>
              <a:ext uri="{FF2B5EF4-FFF2-40B4-BE49-F238E27FC236}">
                <a16:creationId xmlns:a16="http://schemas.microsoft.com/office/drawing/2014/main" id="{DE953262-69EF-BE4F-3BDF-31D781CB2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554" y="2449284"/>
            <a:ext cx="637805" cy="943213"/>
          </a:xfrm>
          <a:prstGeom prst="rect">
            <a:avLst/>
          </a:prstGeom>
        </p:spPr>
      </p:pic>
    </p:spTree>
    <p:extLst>
      <p:ext uri="{BB962C8B-B14F-4D97-AF65-F5344CB8AC3E}">
        <p14:creationId xmlns:p14="http://schemas.microsoft.com/office/powerpoint/2010/main" val="13261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9" grpId="0"/>
      <p:bldP spid="16" grpId="0"/>
      <p:bldP spid="17"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C28A6B35-7BC1-CF07-3920-BB4572A5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006" y="-1149652"/>
            <a:ext cx="8223988" cy="8222161"/>
          </a:xfrm>
          <a:prstGeom prst="rect">
            <a:avLst/>
          </a:prstGeom>
        </p:spPr>
      </p:pic>
      <p:sp>
        <p:nvSpPr>
          <p:cNvPr id="2" name="TextBox 1">
            <a:extLst>
              <a:ext uri="{FF2B5EF4-FFF2-40B4-BE49-F238E27FC236}">
                <a16:creationId xmlns:a16="http://schemas.microsoft.com/office/drawing/2014/main" id="{0BAAE146-8861-3B62-20EB-4A3E5982AB4A}"/>
              </a:ext>
            </a:extLst>
          </p:cNvPr>
          <p:cNvSpPr txBox="1"/>
          <p:nvPr/>
        </p:nvSpPr>
        <p:spPr>
          <a:xfrm>
            <a:off x="692987" y="4224566"/>
            <a:ext cx="2138516" cy="461665"/>
          </a:xfrm>
          <a:prstGeom prst="rect">
            <a:avLst/>
          </a:prstGeom>
          <a:noFill/>
        </p:spPr>
        <p:txBody>
          <a:bodyPr wrap="square" rtlCol="0">
            <a:spAutoFit/>
          </a:bodyPr>
          <a:lstStyle/>
          <a:p>
            <a:pPr algn="r"/>
            <a:r>
              <a:rPr lang="nb-NO" sz="2400">
                <a:solidFill>
                  <a:srgbClr val="2BBDB9"/>
                </a:solidFill>
                <a:latin typeface="Verdana Pro Semibold" panose="020B0704030504040204" pitchFamily="34" charset="0"/>
              </a:rPr>
              <a:t>Utdanning</a:t>
            </a:r>
            <a:endParaRPr lang="en-GB" sz="2400">
              <a:solidFill>
                <a:srgbClr val="2BBDB9"/>
              </a:solidFill>
              <a:latin typeface="Verdana Pro Semibold" panose="020B0704030504040204" pitchFamily="34" charset="0"/>
            </a:endParaRPr>
          </a:p>
        </p:txBody>
      </p:sp>
      <p:sp>
        <p:nvSpPr>
          <p:cNvPr id="4" name="TextBox 3">
            <a:extLst>
              <a:ext uri="{FF2B5EF4-FFF2-40B4-BE49-F238E27FC236}">
                <a16:creationId xmlns:a16="http://schemas.microsoft.com/office/drawing/2014/main" id="{3C8C5DBE-08D0-B6A2-4F8A-DA48967D5870}"/>
              </a:ext>
            </a:extLst>
          </p:cNvPr>
          <p:cNvSpPr txBox="1"/>
          <p:nvPr/>
        </p:nvSpPr>
        <p:spPr>
          <a:xfrm>
            <a:off x="4987833" y="5178123"/>
            <a:ext cx="2418735" cy="461665"/>
          </a:xfrm>
          <a:prstGeom prst="rect">
            <a:avLst/>
          </a:prstGeom>
          <a:noFill/>
        </p:spPr>
        <p:txBody>
          <a:bodyPr wrap="square" rtlCol="0">
            <a:spAutoFit/>
          </a:bodyPr>
          <a:lstStyle/>
          <a:p>
            <a:pPr algn="ctr"/>
            <a:r>
              <a:rPr lang="nb-NO" sz="2400">
                <a:solidFill>
                  <a:srgbClr val="2CBDB9"/>
                </a:solidFill>
                <a:latin typeface="Verdana Pro Semibold" panose="020B0704030504040204" pitchFamily="34" charset="0"/>
              </a:rPr>
              <a:t>Helse</a:t>
            </a:r>
            <a:endParaRPr lang="en-GB" sz="2400">
              <a:solidFill>
                <a:srgbClr val="2CBDB9"/>
              </a:solidFill>
              <a:latin typeface="Verdana Pro Semibold" panose="020B0704030504040204" pitchFamily="34" charset="0"/>
            </a:endParaRPr>
          </a:p>
        </p:txBody>
      </p:sp>
      <p:sp>
        <p:nvSpPr>
          <p:cNvPr id="5" name="TextBox 4">
            <a:extLst>
              <a:ext uri="{FF2B5EF4-FFF2-40B4-BE49-F238E27FC236}">
                <a16:creationId xmlns:a16="http://schemas.microsoft.com/office/drawing/2014/main" id="{2BCF49E2-BCC6-D862-6686-B45121F3C2A6}"/>
              </a:ext>
            </a:extLst>
          </p:cNvPr>
          <p:cNvSpPr txBox="1"/>
          <p:nvPr/>
        </p:nvSpPr>
        <p:spPr>
          <a:xfrm>
            <a:off x="9104430" y="4264933"/>
            <a:ext cx="2722611" cy="461665"/>
          </a:xfrm>
          <a:prstGeom prst="rect">
            <a:avLst/>
          </a:prstGeom>
          <a:noFill/>
        </p:spPr>
        <p:txBody>
          <a:bodyPr wrap="square" rtlCol="0">
            <a:spAutoFit/>
          </a:bodyPr>
          <a:lstStyle/>
          <a:p>
            <a:r>
              <a:rPr lang="nb-NO" sz="2400">
                <a:solidFill>
                  <a:srgbClr val="2CBDB9"/>
                </a:solidFill>
                <a:latin typeface="Verdana Pro Semibold" panose="020B0704030504040204" pitchFamily="34" charset="0"/>
              </a:rPr>
              <a:t>Klimaendringer</a:t>
            </a:r>
            <a:endParaRPr lang="en-GB" sz="2400">
              <a:solidFill>
                <a:srgbClr val="2CBDB9"/>
              </a:solidFill>
              <a:latin typeface="Verdana Pro Semibold" panose="020B0704030504040204" pitchFamily="34" charset="0"/>
            </a:endParaRPr>
          </a:p>
        </p:txBody>
      </p:sp>
    </p:spTree>
    <p:extLst>
      <p:ext uri="{BB962C8B-B14F-4D97-AF65-F5344CB8AC3E}">
        <p14:creationId xmlns:p14="http://schemas.microsoft.com/office/powerpoint/2010/main" val="377018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carrying buckets&#10;&#10;Description automatically generated with low confidence">
            <a:extLst>
              <a:ext uri="{FF2B5EF4-FFF2-40B4-BE49-F238E27FC236}">
                <a16:creationId xmlns:a16="http://schemas.microsoft.com/office/drawing/2014/main" id="{8373DAFE-453E-79A4-090B-11FB6D200A85}"/>
              </a:ext>
            </a:extLst>
          </p:cNvPr>
          <p:cNvPicPr>
            <a:picLocks noChangeAspect="1"/>
          </p:cNvPicPr>
          <p:nvPr/>
        </p:nvPicPr>
        <p:blipFill rotWithShape="1">
          <a:blip r:embed="rId3">
            <a:extLst>
              <a:ext uri="{28A0092B-C50C-407E-A947-70E740481C1C}">
                <a14:useLocalDpi xmlns:a14="http://schemas.microsoft.com/office/drawing/2010/main" val="0"/>
              </a:ext>
            </a:extLst>
          </a:blip>
          <a:srcRect b="15366"/>
          <a:stretch/>
        </p:blipFill>
        <p:spPr>
          <a:xfrm>
            <a:off x="0" y="0"/>
            <a:ext cx="12209562" cy="6888928"/>
          </a:xfrm>
          <a:prstGeom prst="rect">
            <a:avLst/>
          </a:prstGeom>
        </p:spPr>
      </p:pic>
      <p:sp>
        <p:nvSpPr>
          <p:cNvPr id="13" name="Rectangle 12">
            <a:extLst>
              <a:ext uri="{FF2B5EF4-FFF2-40B4-BE49-F238E27FC236}">
                <a16:creationId xmlns:a16="http://schemas.microsoft.com/office/drawing/2014/main" id="{F4FB3D39-31C3-9C2A-1389-4F4F3BA3AB5B}"/>
              </a:ext>
            </a:extLst>
          </p:cNvPr>
          <p:cNvSpPr/>
          <p:nvPr/>
        </p:nvSpPr>
        <p:spPr>
          <a:xfrm>
            <a:off x="-8780" y="2960370"/>
            <a:ext cx="12209562" cy="3928558"/>
          </a:xfrm>
          <a:prstGeom prst="rect">
            <a:avLst/>
          </a:prstGeom>
          <a:gradFill>
            <a:gsLst>
              <a:gs pos="0">
                <a:schemeClr val="tx1">
                  <a:lumMod val="95000"/>
                  <a:lumOff val="5000"/>
                  <a:alpha val="0"/>
                </a:schemeClr>
              </a:gs>
              <a:gs pos="50000">
                <a:schemeClr val="tx1">
                  <a:lumMod val="95000"/>
                  <a:lumOff val="5000"/>
                  <a:alpha val="50000"/>
                </a:schemeClr>
              </a:gs>
              <a:gs pos="100000">
                <a:schemeClr val="tx1">
                  <a:lumMod val="95000"/>
                  <a:lumOff val="5000"/>
                  <a:alpha val="88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4" name="TextBox 3">
            <a:extLst>
              <a:ext uri="{FF2B5EF4-FFF2-40B4-BE49-F238E27FC236}">
                <a16:creationId xmlns:a16="http://schemas.microsoft.com/office/drawing/2014/main" id="{EA6DF4AF-7CE9-E783-2434-AA79BF6ECD12}"/>
              </a:ext>
            </a:extLst>
          </p:cNvPr>
          <p:cNvSpPr txBox="1"/>
          <p:nvPr/>
        </p:nvSpPr>
        <p:spPr>
          <a:xfrm>
            <a:off x="449032" y="5472635"/>
            <a:ext cx="1631797" cy="338554"/>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Gå langt</a:t>
            </a:r>
          </a:p>
        </p:txBody>
      </p:sp>
      <p:sp>
        <p:nvSpPr>
          <p:cNvPr id="5" name="TextBox 4">
            <a:extLst>
              <a:ext uri="{FF2B5EF4-FFF2-40B4-BE49-F238E27FC236}">
                <a16:creationId xmlns:a16="http://schemas.microsoft.com/office/drawing/2014/main" id="{8311853A-8108-57D0-EC87-C26134595632}"/>
              </a:ext>
            </a:extLst>
          </p:cNvPr>
          <p:cNvSpPr txBox="1"/>
          <p:nvPr/>
        </p:nvSpPr>
        <p:spPr>
          <a:xfrm>
            <a:off x="9704842" y="5400739"/>
            <a:ext cx="1836942" cy="584775"/>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Færre </a:t>
            </a:r>
          </a:p>
          <a:p>
            <a:pPr algn="ctr"/>
            <a:r>
              <a:rPr lang="nb-NO" sz="1600">
                <a:solidFill>
                  <a:srgbClr val="FDF4E9"/>
                </a:solidFill>
                <a:latin typeface="Verdana Pro" panose="020B0604030504040204" pitchFamily="34" charset="0"/>
              </a:rPr>
              <a:t>jobbmuligheter</a:t>
            </a:r>
          </a:p>
        </p:txBody>
      </p:sp>
      <p:sp>
        <p:nvSpPr>
          <p:cNvPr id="6" name="TextBox 5">
            <a:extLst>
              <a:ext uri="{FF2B5EF4-FFF2-40B4-BE49-F238E27FC236}">
                <a16:creationId xmlns:a16="http://schemas.microsoft.com/office/drawing/2014/main" id="{10BAC7BD-B490-DF2A-A8F9-1CD763B77360}"/>
              </a:ext>
            </a:extLst>
          </p:cNvPr>
          <p:cNvSpPr txBox="1"/>
          <p:nvPr/>
        </p:nvSpPr>
        <p:spPr>
          <a:xfrm>
            <a:off x="7493732" y="5400740"/>
            <a:ext cx="1631797" cy="584775"/>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Mister skolegang</a:t>
            </a:r>
          </a:p>
        </p:txBody>
      </p:sp>
      <p:sp>
        <p:nvSpPr>
          <p:cNvPr id="7" name="TextBox 6">
            <a:extLst>
              <a:ext uri="{FF2B5EF4-FFF2-40B4-BE49-F238E27FC236}">
                <a16:creationId xmlns:a16="http://schemas.microsoft.com/office/drawing/2014/main" id="{8C4E11C2-654C-BBCE-BF71-43BA59A49630}"/>
              </a:ext>
            </a:extLst>
          </p:cNvPr>
          <p:cNvSpPr txBox="1"/>
          <p:nvPr/>
        </p:nvSpPr>
        <p:spPr>
          <a:xfrm>
            <a:off x="5282622" y="5403477"/>
            <a:ext cx="1631797" cy="584775"/>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Sliten og utmattet</a:t>
            </a:r>
          </a:p>
        </p:txBody>
      </p:sp>
      <p:sp>
        <p:nvSpPr>
          <p:cNvPr id="8" name="TextBox 7">
            <a:extLst>
              <a:ext uri="{FF2B5EF4-FFF2-40B4-BE49-F238E27FC236}">
                <a16:creationId xmlns:a16="http://schemas.microsoft.com/office/drawing/2014/main" id="{6722DE42-98C5-E856-BE1F-EFD8A890158C}"/>
              </a:ext>
            </a:extLst>
          </p:cNvPr>
          <p:cNvSpPr txBox="1"/>
          <p:nvPr/>
        </p:nvSpPr>
        <p:spPr>
          <a:xfrm>
            <a:off x="2780546" y="5226413"/>
            <a:ext cx="2008632" cy="830997"/>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Sårbar for overfall og voldtekt</a:t>
            </a:r>
          </a:p>
        </p:txBody>
      </p:sp>
      <p:cxnSp>
        <p:nvCxnSpPr>
          <p:cNvPr id="9" name="Straight Arrow Connector 8">
            <a:extLst>
              <a:ext uri="{FF2B5EF4-FFF2-40B4-BE49-F238E27FC236}">
                <a16:creationId xmlns:a16="http://schemas.microsoft.com/office/drawing/2014/main" id="{8DA93A4E-5042-11A3-34A5-D6592682A93C}"/>
              </a:ext>
            </a:extLst>
          </p:cNvPr>
          <p:cNvCxnSpPr>
            <a:cxnSpLocks/>
          </p:cNvCxnSpPr>
          <p:nvPr/>
        </p:nvCxnSpPr>
        <p:spPr>
          <a:xfrm>
            <a:off x="7081301" y="5695865"/>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794F6A73-E15D-5851-FA63-A8952B19A630}"/>
              </a:ext>
            </a:extLst>
          </p:cNvPr>
          <p:cNvCxnSpPr>
            <a:cxnSpLocks/>
          </p:cNvCxnSpPr>
          <p:nvPr/>
        </p:nvCxnSpPr>
        <p:spPr>
          <a:xfrm>
            <a:off x="9283257" y="5693126"/>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EB62B4FD-7C9E-7A5C-6FE5-851BC598F025}"/>
              </a:ext>
            </a:extLst>
          </p:cNvPr>
          <p:cNvCxnSpPr>
            <a:cxnSpLocks/>
          </p:cNvCxnSpPr>
          <p:nvPr/>
        </p:nvCxnSpPr>
        <p:spPr>
          <a:xfrm>
            <a:off x="4885901" y="5695865"/>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73C5A0F0-9ED9-D0BC-68E4-5063BBD747EB}"/>
              </a:ext>
            </a:extLst>
          </p:cNvPr>
          <p:cNvCxnSpPr>
            <a:cxnSpLocks/>
          </p:cNvCxnSpPr>
          <p:nvPr/>
        </p:nvCxnSpPr>
        <p:spPr>
          <a:xfrm>
            <a:off x="2334811" y="5695865"/>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B2C5D726-37F6-9F9F-D560-957364C1E14A}"/>
              </a:ext>
            </a:extLst>
          </p:cNvPr>
          <p:cNvSpPr txBox="1"/>
          <p:nvPr/>
        </p:nvSpPr>
        <p:spPr>
          <a:xfrm>
            <a:off x="648924" y="532461"/>
            <a:ext cx="5398316" cy="707886"/>
          </a:xfrm>
          <a:prstGeom prst="rect">
            <a:avLst/>
          </a:prstGeom>
          <a:noFill/>
        </p:spPr>
        <p:txBody>
          <a:bodyPr wrap="square" rtlCol="0">
            <a:spAutoFit/>
          </a:bodyPr>
          <a:lstStyle/>
          <a:p>
            <a:r>
              <a:rPr lang="nb-NO" sz="4000">
                <a:solidFill>
                  <a:srgbClr val="FDF4E9"/>
                </a:solidFill>
                <a:latin typeface="Verdana Pro Semibold" panose="020B0704030504040204" pitchFamily="34" charset="0"/>
              </a:rPr>
              <a:t>UTDANNING</a:t>
            </a:r>
          </a:p>
        </p:txBody>
      </p:sp>
    </p:spTree>
    <p:extLst>
      <p:ext uri="{BB962C8B-B14F-4D97-AF65-F5344CB8AC3E}">
        <p14:creationId xmlns:p14="http://schemas.microsoft.com/office/powerpoint/2010/main" val="107962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42BBF312-0E01-907B-0F73-F94BDD5E3F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a:extLst>
              <a:ext uri="{FF2B5EF4-FFF2-40B4-BE49-F238E27FC236}">
                <a16:creationId xmlns:a16="http://schemas.microsoft.com/office/drawing/2014/main" id="{B0402CE5-32DE-A299-2170-5FD65BBA748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A group of people running with a football ball&#10;&#10;Description automatically generated with low confidence">
            <a:extLst>
              <a:ext uri="{FF2B5EF4-FFF2-40B4-BE49-F238E27FC236}">
                <a16:creationId xmlns:a16="http://schemas.microsoft.com/office/drawing/2014/main" id="{C4972C75-6214-4189-47A3-738DA33CEEBA}"/>
              </a:ext>
            </a:extLst>
          </p:cNvPr>
          <p:cNvPicPr>
            <a:picLocks noChangeAspect="1"/>
          </p:cNvPicPr>
          <p:nvPr/>
        </p:nvPicPr>
        <p:blipFill rotWithShape="1">
          <a:blip r:embed="rId3">
            <a:extLst>
              <a:ext uri="{28A0092B-C50C-407E-A947-70E740481C1C}">
                <a14:useLocalDpi xmlns:a14="http://schemas.microsoft.com/office/drawing/2010/main" val="0"/>
              </a:ext>
            </a:extLst>
          </a:blip>
          <a:srcRect t="9542" b="5779"/>
          <a:stretch/>
        </p:blipFill>
        <p:spPr>
          <a:xfrm>
            <a:off x="0" y="0"/>
            <a:ext cx="12192000" cy="6858000"/>
          </a:xfrm>
          <a:prstGeom prst="rect">
            <a:avLst/>
          </a:prstGeom>
        </p:spPr>
      </p:pic>
    </p:spTree>
    <p:extLst>
      <p:ext uri="{BB962C8B-B14F-4D97-AF65-F5344CB8AC3E}">
        <p14:creationId xmlns:p14="http://schemas.microsoft.com/office/powerpoint/2010/main" val="199438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water, ground, nature&#10;&#10;Description automatically generated">
            <a:extLst>
              <a:ext uri="{FF2B5EF4-FFF2-40B4-BE49-F238E27FC236}">
                <a16:creationId xmlns:a16="http://schemas.microsoft.com/office/drawing/2014/main" id="{C997E677-39FD-08FC-107A-4954606EF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9"/>
            <a:ext cx="12192000" cy="6856721"/>
          </a:xfrm>
          <a:prstGeom prst="rect">
            <a:avLst/>
          </a:prstGeom>
        </p:spPr>
      </p:pic>
      <p:sp>
        <p:nvSpPr>
          <p:cNvPr id="13" name="Rectangle 12">
            <a:extLst>
              <a:ext uri="{FF2B5EF4-FFF2-40B4-BE49-F238E27FC236}">
                <a16:creationId xmlns:a16="http://schemas.microsoft.com/office/drawing/2014/main" id="{F4FB3D39-31C3-9C2A-1389-4F4F3BA3AB5B}"/>
              </a:ext>
            </a:extLst>
          </p:cNvPr>
          <p:cNvSpPr/>
          <p:nvPr/>
        </p:nvSpPr>
        <p:spPr>
          <a:xfrm>
            <a:off x="-8780" y="2447925"/>
            <a:ext cx="12209562" cy="4441003"/>
          </a:xfrm>
          <a:prstGeom prst="rect">
            <a:avLst/>
          </a:prstGeom>
          <a:gradFill>
            <a:gsLst>
              <a:gs pos="0">
                <a:schemeClr val="tx1">
                  <a:lumMod val="95000"/>
                  <a:lumOff val="5000"/>
                  <a:alpha val="0"/>
                </a:schemeClr>
              </a:gs>
              <a:gs pos="50000">
                <a:schemeClr val="tx1">
                  <a:lumMod val="95000"/>
                  <a:lumOff val="5000"/>
                  <a:alpha val="50000"/>
                </a:schemeClr>
              </a:gs>
              <a:gs pos="100000">
                <a:schemeClr val="tx1">
                  <a:lumMod val="95000"/>
                  <a:lumOff val="5000"/>
                  <a:alpha val="88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4" name="TextBox 3">
            <a:extLst>
              <a:ext uri="{FF2B5EF4-FFF2-40B4-BE49-F238E27FC236}">
                <a16:creationId xmlns:a16="http://schemas.microsoft.com/office/drawing/2014/main" id="{EA6DF4AF-7CE9-E783-2434-AA79BF6ECD12}"/>
              </a:ext>
            </a:extLst>
          </p:cNvPr>
          <p:cNvSpPr txBox="1"/>
          <p:nvPr/>
        </p:nvSpPr>
        <p:spPr>
          <a:xfrm>
            <a:off x="665606" y="5448571"/>
            <a:ext cx="1631797" cy="584775"/>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Drikke urent vann</a:t>
            </a:r>
          </a:p>
        </p:txBody>
      </p:sp>
      <p:sp>
        <p:nvSpPr>
          <p:cNvPr id="5" name="TextBox 4">
            <a:extLst>
              <a:ext uri="{FF2B5EF4-FFF2-40B4-BE49-F238E27FC236}">
                <a16:creationId xmlns:a16="http://schemas.microsoft.com/office/drawing/2014/main" id="{8311853A-8108-57D0-EC87-C26134595632}"/>
              </a:ext>
            </a:extLst>
          </p:cNvPr>
          <p:cNvSpPr txBox="1"/>
          <p:nvPr/>
        </p:nvSpPr>
        <p:spPr>
          <a:xfrm>
            <a:off x="9835547" y="5495260"/>
            <a:ext cx="1836942" cy="338554"/>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Dødsfall</a:t>
            </a:r>
          </a:p>
        </p:txBody>
      </p:sp>
      <p:sp>
        <p:nvSpPr>
          <p:cNvPr id="6" name="TextBox 5">
            <a:extLst>
              <a:ext uri="{FF2B5EF4-FFF2-40B4-BE49-F238E27FC236}">
                <a16:creationId xmlns:a16="http://schemas.microsoft.com/office/drawing/2014/main" id="{10BAC7BD-B490-DF2A-A8F9-1CD763B77360}"/>
              </a:ext>
            </a:extLst>
          </p:cNvPr>
          <p:cNvSpPr txBox="1"/>
          <p:nvPr/>
        </p:nvSpPr>
        <p:spPr>
          <a:xfrm>
            <a:off x="7723226" y="5499785"/>
            <a:ext cx="1631797" cy="338554"/>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Dehydrering</a:t>
            </a:r>
          </a:p>
        </p:txBody>
      </p:sp>
      <p:sp>
        <p:nvSpPr>
          <p:cNvPr id="7" name="TextBox 6">
            <a:extLst>
              <a:ext uri="{FF2B5EF4-FFF2-40B4-BE49-F238E27FC236}">
                <a16:creationId xmlns:a16="http://schemas.microsoft.com/office/drawing/2014/main" id="{8C4E11C2-654C-BBCE-BF71-43BA59A49630}"/>
              </a:ext>
            </a:extLst>
          </p:cNvPr>
          <p:cNvSpPr txBox="1"/>
          <p:nvPr/>
        </p:nvSpPr>
        <p:spPr>
          <a:xfrm>
            <a:off x="5510233" y="5484580"/>
            <a:ext cx="1631797" cy="338554"/>
          </a:xfrm>
          <a:prstGeom prst="rect">
            <a:avLst/>
          </a:prstGeom>
          <a:noFill/>
        </p:spPr>
        <p:txBody>
          <a:bodyPr wrap="square" rtlCol="0">
            <a:spAutoFit/>
          </a:bodyPr>
          <a:lstStyle/>
          <a:p>
            <a:pPr algn="ctr"/>
            <a:r>
              <a:rPr lang="nb-NO" sz="1600" err="1">
                <a:solidFill>
                  <a:srgbClr val="FDF4E9"/>
                </a:solidFill>
                <a:latin typeface="Verdana Pro" panose="020B0604030504040204" pitchFamily="34" charset="0"/>
              </a:rPr>
              <a:t>Diarè</a:t>
            </a:r>
            <a:endParaRPr lang="nb-NO" sz="1600">
              <a:solidFill>
                <a:srgbClr val="FDF4E9"/>
              </a:solidFill>
              <a:latin typeface="Verdana Pro" panose="020B0604030504040204" pitchFamily="34" charset="0"/>
            </a:endParaRPr>
          </a:p>
        </p:txBody>
      </p:sp>
      <p:sp>
        <p:nvSpPr>
          <p:cNvPr id="8" name="TextBox 7">
            <a:extLst>
              <a:ext uri="{FF2B5EF4-FFF2-40B4-BE49-F238E27FC236}">
                <a16:creationId xmlns:a16="http://schemas.microsoft.com/office/drawing/2014/main" id="{6722DE42-98C5-E856-BE1F-EFD8A890158C}"/>
              </a:ext>
            </a:extLst>
          </p:cNvPr>
          <p:cNvSpPr txBox="1"/>
          <p:nvPr/>
        </p:nvSpPr>
        <p:spPr>
          <a:xfrm>
            <a:off x="2997120" y="5274541"/>
            <a:ext cx="2008632" cy="830997"/>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Bakterier og vannbårne sykdommer</a:t>
            </a:r>
          </a:p>
        </p:txBody>
      </p:sp>
      <p:cxnSp>
        <p:nvCxnSpPr>
          <p:cNvPr id="9" name="Straight Arrow Connector 8">
            <a:extLst>
              <a:ext uri="{FF2B5EF4-FFF2-40B4-BE49-F238E27FC236}">
                <a16:creationId xmlns:a16="http://schemas.microsoft.com/office/drawing/2014/main" id="{8DA93A4E-5042-11A3-34A5-D6592682A93C}"/>
              </a:ext>
            </a:extLst>
          </p:cNvPr>
          <p:cNvCxnSpPr>
            <a:cxnSpLocks/>
          </p:cNvCxnSpPr>
          <p:nvPr/>
        </p:nvCxnSpPr>
        <p:spPr>
          <a:xfrm>
            <a:off x="7297875" y="5695865"/>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794F6A73-E15D-5851-FA63-A8952B19A630}"/>
              </a:ext>
            </a:extLst>
          </p:cNvPr>
          <p:cNvCxnSpPr>
            <a:cxnSpLocks/>
          </p:cNvCxnSpPr>
          <p:nvPr/>
        </p:nvCxnSpPr>
        <p:spPr>
          <a:xfrm>
            <a:off x="9499831" y="5693126"/>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EB62B4FD-7C9E-7A5C-6FE5-851BC598F025}"/>
              </a:ext>
            </a:extLst>
          </p:cNvPr>
          <p:cNvCxnSpPr>
            <a:cxnSpLocks/>
          </p:cNvCxnSpPr>
          <p:nvPr/>
        </p:nvCxnSpPr>
        <p:spPr>
          <a:xfrm>
            <a:off x="5102475" y="5695865"/>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73C5A0F0-9ED9-D0BC-68E4-5063BBD747EB}"/>
              </a:ext>
            </a:extLst>
          </p:cNvPr>
          <p:cNvCxnSpPr>
            <a:cxnSpLocks/>
          </p:cNvCxnSpPr>
          <p:nvPr/>
        </p:nvCxnSpPr>
        <p:spPr>
          <a:xfrm>
            <a:off x="2551385" y="5695865"/>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B2C5D726-37F6-9F9F-D560-957364C1E14A}"/>
              </a:ext>
            </a:extLst>
          </p:cNvPr>
          <p:cNvSpPr txBox="1"/>
          <p:nvPr/>
        </p:nvSpPr>
        <p:spPr>
          <a:xfrm>
            <a:off x="648924" y="532461"/>
            <a:ext cx="5398316" cy="707886"/>
          </a:xfrm>
          <a:prstGeom prst="rect">
            <a:avLst/>
          </a:prstGeom>
          <a:noFill/>
        </p:spPr>
        <p:txBody>
          <a:bodyPr wrap="square" rtlCol="0">
            <a:spAutoFit/>
          </a:bodyPr>
          <a:lstStyle/>
          <a:p>
            <a:r>
              <a:rPr lang="nb-NO" sz="4000">
                <a:solidFill>
                  <a:srgbClr val="FDF4E9"/>
                </a:solidFill>
                <a:latin typeface="Verdana Pro Semibold" panose="020B0704030504040204" pitchFamily="34" charset="0"/>
              </a:rPr>
              <a:t>HELSE</a:t>
            </a:r>
          </a:p>
        </p:txBody>
      </p:sp>
    </p:spTree>
    <p:extLst>
      <p:ext uri="{BB962C8B-B14F-4D97-AF65-F5344CB8AC3E}">
        <p14:creationId xmlns:p14="http://schemas.microsoft.com/office/powerpoint/2010/main" val="254992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4" name="Picture 3" descr="A person standing in a body of water&#10;&#10;Description automatically generated with low confidence">
            <a:extLst>
              <a:ext uri="{FF2B5EF4-FFF2-40B4-BE49-F238E27FC236}">
                <a16:creationId xmlns:a16="http://schemas.microsoft.com/office/drawing/2014/main" id="{992902C7-E4B3-B2B6-1754-49205FE41B72}"/>
              </a:ext>
            </a:extLst>
          </p:cNvPr>
          <p:cNvPicPr>
            <a:picLocks noChangeAspect="1"/>
          </p:cNvPicPr>
          <p:nvPr/>
        </p:nvPicPr>
        <p:blipFill rotWithShape="1">
          <a:blip r:embed="rId3">
            <a:extLst>
              <a:ext uri="{28A0092B-C50C-407E-A947-70E740481C1C}">
                <a14:useLocalDpi xmlns:a14="http://schemas.microsoft.com/office/drawing/2010/main" val="0"/>
              </a:ext>
            </a:extLst>
          </a:blip>
          <a:srcRect t="7856" b="7718"/>
          <a:stretch/>
        </p:blipFill>
        <p:spPr>
          <a:xfrm>
            <a:off x="0" y="0"/>
            <a:ext cx="12208891" cy="6858000"/>
          </a:xfrm>
          <a:prstGeom prst="rect">
            <a:avLst/>
          </a:prstGeom>
        </p:spPr>
      </p:pic>
    </p:spTree>
    <p:extLst>
      <p:ext uri="{BB962C8B-B14F-4D97-AF65-F5344CB8AC3E}">
        <p14:creationId xmlns:p14="http://schemas.microsoft.com/office/powerpoint/2010/main" val="332976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ground, outdoor, tree, plant&#10;&#10;Description automatically generated">
            <a:extLst>
              <a:ext uri="{FF2B5EF4-FFF2-40B4-BE49-F238E27FC236}">
                <a16:creationId xmlns:a16="http://schemas.microsoft.com/office/drawing/2014/main" id="{0FAC1319-BEAE-BCCE-4D0E-C605E4B18D53}"/>
              </a:ext>
            </a:extLst>
          </p:cNvPr>
          <p:cNvPicPr>
            <a:picLocks noChangeAspect="1"/>
          </p:cNvPicPr>
          <p:nvPr/>
        </p:nvPicPr>
        <p:blipFill rotWithShape="1">
          <a:blip r:embed="rId3">
            <a:extLst>
              <a:ext uri="{28A0092B-C50C-407E-A947-70E740481C1C}">
                <a14:useLocalDpi xmlns:a14="http://schemas.microsoft.com/office/drawing/2010/main" val="0"/>
              </a:ext>
            </a:extLst>
          </a:blip>
          <a:srcRect t="15658"/>
          <a:stretch/>
        </p:blipFill>
        <p:spPr>
          <a:xfrm>
            <a:off x="-4762" y="0"/>
            <a:ext cx="12196762" cy="6858000"/>
          </a:xfrm>
          <a:prstGeom prst="rect">
            <a:avLst/>
          </a:prstGeom>
        </p:spPr>
      </p:pic>
      <p:sp>
        <p:nvSpPr>
          <p:cNvPr id="13" name="Rectangle 12">
            <a:extLst>
              <a:ext uri="{FF2B5EF4-FFF2-40B4-BE49-F238E27FC236}">
                <a16:creationId xmlns:a16="http://schemas.microsoft.com/office/drawing/2014/main" id="{F4FB3D39-31C3-9C2A-1389-4F4F3BA3AB5B}"/>
              </a:ext>
            </a:extLst>
          </p:cNvPr>
          <p:cNvSpPr/>
          <p:nvPr/>
        </p:nvSpPr>
        <p:spPr>
          <a:xfrm>
            <a:off x="0" y="2929442"/>
            <a:ext cx="12209562" cy="3928558"/>
          </a:xfrm>
          <a:prstGeom prst="rect">
            <a:avLst/>
          </a:prstGeom>
          <a:gradFill>
            <a:gsLst>
              <a:gs pos="0">
                <a:schemeClr val="tx1">
                  <a:lumMod val="95000"/>
                  <a:lumOff val="5000"/>
                  <a:alpha val="0"/>
                </a:schemeClr>
              </a:gs>
              <a:gs pos="50000">
                <a:schemeClr val="tx1">
                  <a:lumMod val="95000"/>
                  <a:lumOff val="5000"/>
                  <a:alpha val="50000"/>
                </a:schemeClr>
              </a:gs>
              <a:gs pos="100000">
                <a:schemeClr val="tx1">
                  <a:lumMod val="95000"/>
                  <a:lumOff val="5000"/>
                  <a:alpha val="88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4" name="TextBox 3">
            <a:extLst>
              <a:ext uri="{FF2B5EF4-FFF2-40B4-BE49-F238E27FC236}">
                <a16:creationId xmlns:a16="http://schemas.microsoft.com/office/drawing/2014/main" id="{EA6DF4AF-7CE9-E783-2434-AA79BF6ECD12}"/>
              </a:ext>
            </a:extLst>
          </p:cNvPr>
          <p:cNvSpPr txBox="1"/>
          <p:nvPr/>
        </p:nvSpPr>
        <p:spPr>
          <a:xfrm>
            <a:off x="648924" y="5532795"/>
            <a:ext cx="1758337" cy="338554"/>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Klimaendringer</a:t>
            </a:r>
          </a:p>
        </p:txBody>
      </p:sp>
      <p:sp>
        <p:nvSpPr>
          <p:cNvPr id="5" name="TextBox 4">
            <a:extLst>
              <a:ext uri="{FF2B5EF4-FFF2-40B4-BE49-F238E27FC236}">
                <a16:creationId xmlns:a16="http://schemas.microsoft.com/office/drawing/2014/main" id="{8311853A-8108-57D0-EC87-C26134595632}"/>
              </a:ext>
            </a:extLst>
          </p:cNvPr>
          <p:cNvSpPr txBox="1"/>
          <p:nvPr/>
        </p:nvSpPr>
        <p:spPr>
          <a:xfrm>
            <a:off x="9704842" y="5523849"/>
            <a:ext cx="1836942" cy="338554"/>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Risikerer å dø</a:t>
            </a:r>
          </a:p>
        </p:txBody>
      </p:sp>
      <p:sp>
        <p:nvSpPr>
          <p:cNvPr id="6" name="TextBox 5">
            <a:extLst>
              <a:ext uri="{FF2B5EF4-FFF2-40B4-BE49-F238E27FC236}">
                <a16:creationId xmlns:a16="http://schemas.microsoft.com/office/drawing/2014/main" id="{10BAC7BD-B490-DF2A-A8F9-1CD763B77360}"/>
              </a:ext>
            </a:extLst>
          </p:cNvPr>
          <p:cNvSpPr txBox="1"/>
          <p:nvPr/>
        </p:nvSpPr>
        <p:spPr>
          <a:xfrm>
            <a:off x="7506652" y="5400740"/>
            <a:ext cx="1631797" cy="584775"/>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Mennesker </a:t>
            </a:r>
          </a:p>
          <a:p>
            <a:pPr algn="ctr"/>
            <a:r>
              <a:rPr lang="nb-NO" sz="1600">
                <a:solidFill>
                  <a:srgbClr val="FDF4E9"/>
                </a:solidFill>
                <a:latin typeface="Verdana Pro" panose="020B0604030504040204" pitchFamily="34" charset="0"/>
              </a:rPr>
              <a:t>på flukt</a:t>
            </a:r>
          </a:p>
        </p:txBody>
      </p:sp>
      <p:sp>
        <p:nvSpPr>
          <p:cNvPr id="7" name="TextBox 6">
            <a:extLst>
              <a:ext uri="{FF2B5EF4-FFF2-40B4-BE49-F238E27FC236}">
                <a16:creationId xmlns:a16="http://schemas.microsoft.com/office/drawing/2014/main" id="{8C4E11C2-654C-BBCE-BF71-43BA59A49630}"/>
              </a:ext>
            </a:extLst>
          </p:cNvPr>
          <p:cNvSpPr txBox="1"/>
          <p:nvPr/>
        </p:nvSpPr>
        <p:spPr>
          <a:xfrm>
            <a:off x="5389723" y="5403477"/>
            <a:ext cx="1631797" cy="584775"/>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Avlinger og dyr dør</a:t>
            </a:r>
          </a:p>
        </p:txBody>
      </p:sp>
      <p:sp>
        <p:nvSpPr>
          <p:cNvPr id="8" name="TextBox 7">
            <a:extLst>
              <a:ext uri="{FF2B5EF4-FFF2-40B4-BE49-F238E27FC236}">
                <a16:creationId xmlns:a16="http://schemas.microsoft.com/office/drawing/2014/main" id="{6722DE42-98C5-E856-BE1F-EFD8A890158C}"/>
              </a:ext>
            </a:extLst>
          </p:cNvPr>
          <p:cNvSpPr txBox="1"/>
          <p:nvPr/>
        </p:nvSpPr>
        <p:spPr>
          <a:xfrm>
            <a:off x="2895960" y="5511817"/>
            <a:ext cx="2008632" cy="338554"/>
          </a:xfrm>
          <a:prstGeom prst="rect">
            <a:avLst/>
          </a:prstGeom>
          <a:noFill/>
        </p:spPr>
        <p:txBody>
          <a:bodyPr wrap="square" rtlCol="0">
            <a:spAutoFit/>
          </a:bodyPr>
          <a:lstStyle/>
          <a:p>
            <a:pPr algn="ctr"/>
            <a:r>
              <a:rPr lang="nb-NO" sz="1600">
                <a:solidFill>
                  <a:srgbClr val="FDF4E9"/>
                </a:solidFill>
                <a:latin typeface="Verdana Pro" panose="020B0604030504040204" pitchFamily="34" charset="0"/>
              </a:rPr>
              <a:t>Tørke</a:t>
            </a:r>
          </a:p>
        </p:txBody>
      </p:sp>
      <p:cxnSp>
        <p:nvCxnSpPr>
          <p:cNvPr id="9" name="Straight Arrow Connector 8">
            <a:extLst>
              <a:ext uri="{FF2B5EF4-FFF2-40B4-BE49-F238E27FC236}">
                <a16:creationId xmlns:a16="http://schemas.microsoft.com/office/drawing/2014/main" id="{8DA93A4E-5042-11A3-34A5-D6592682A93C}"/>
              </a:ext>
            </a:extLst>
          </p:cNvPr>
          <p:cNvCxnSpPr>
            <a:cxnSpLocks/>
          </p:cNvCxnSpPr>
          <p:nvPr/>
        </p:nvCxnSpPr>
        <p:spPr>
          <a:xfrm>
            <a:off x="7081301" y="5695865"/>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794F6A73-E15D-5851-FA63-A8952B19A630}"/>
              </a:ext>
            </a:extLst>
          </p:cNvPr>
          <p:cNvCxnSpPr>
            <a:cxnSpLocks/>
          </p:cNvCxnSpPr>
          <p:nvPr/>
        </p:nvCxnSpPr>
        <p:spPr>
          <a:xfrm>
            <a:off x="9283257" y="5693126"/>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EB62B4FD-7C9E-7A5C-6FE5-851BC598F025}"/>
              </a:ext>
            </a:extLst>
          </p:cNvPr>
          <p:cNvCxnSpPr>
            <a:cxnSpLocks/>
          </p:cNvCxnSpPr>
          <p:nvPr/>
        </p:nvCxnSpPr>
        <p:spPr>
          <a:xfrm>
            <a:off x="4885901" y="5695865"/>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73C5A0F0-9ED9-D0BC-68E4-5063BBD747EB}"/>
              </a:ext>
            </a:extLst>
          </p:cNvPr>
          <p:cNvCxnSpPr>
            <a:cxnSpLocks/>
          </p:cNvCxnSpPr>
          <p:nvPr/>
        </p:nvCxnSpPr>
        <p:spPr>
          <a:xfrm>
            <a:off x="2876251" y="5695865"/>
            <a:ext cx="251913" cy="0"/>
          </a:xfrm>
          <a:prstGeom prst="straightConnector1">
            <a:avLst/>
          </a:prstGeom>
          <a:ln w="38100">
            <a:solidFill>
              <a:srgbClr val="FDF4E9"/>
            </a:solidFill>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B2C5D726-37F6-9F9F-D560-957364C1E14A}"/>
              </a:ext>
            </a:extLst>
          </p:cNvPr>
          <p:cNvSpPr txBox="1"/>
          <p:nvPr/>
        </p:nvSpPr>
        <p:spPr>
          <a:xfrm>
            <a:off x="648924" y="424173"/>
            <a:ext cx="5398316" cy="707886"/>
          </a:xfrm>
          <a:prstGeom prst="rect">
            <a:avLst/>
          </a:prstGeom>
          <a:noFill/>
        </p:spPr>
        <p:txBody>
          <a:bodyPr wrap="square" rtlCol="0">
            <a:spAutoFit/>
          </a:bodyPr>
          <a:lstStyle/>
          <a:p>
            <a:r>
              <a:rPr lang="nb-NO" sz="4000">
                <a:solidFill>
                  <a:srgbClr val="FDF4E9"/>
                </a:solidFill>
                <a:latin typeface="Verdana Pro Semibold" panose="020B0704030504040204" pitchFamily="34" charset="0"/>
              </a:rPr>
              <a:t>KLIMAENDRINGER</a:t>
            </a:r>
          </a:p>
        </p:txBody>
      </p:sp>
    </p:spTree>
    <p:extLst>
      <p:ext uri="{BB962C8B-B14F-4D97-AF65-F5344CB8AC3E}">
        <p14:creationId xmlns:p14="http://schemas.microsoft.com/office/powerpoint/2010/main" val="280169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A9A6768-107E-4D11-24A1-4D06E6D4FCBA}"/>
              </a:ext>
            </a:extLst>
          </p:cNvPr>
          <p:cNvPicPr>
            <a:picLocks noGrp="1" noChangeAspect="1"/>
          </p:cNvPicPr>
          <p:nvPr>
            <p:ph type="pic" sz="quarter" idx="10"/>
          </p:nvPr>
        </p:nvPicPr>
        <p:blipFill>
          <a:blip r:embed="rId3"/>
          <a:srcRect t="7813" b="7813"/>
          <a:stretch>
            <a:fillRect/>
          </a:stretch>
        </p:blipFill>
        <p:spPr>
          <a:prstGeom prst="rect">
            <a:avLst/>
          </a:prstGeom>
        </p:spPr>
      </p:pic>
    </p:spTree>
    <p:extLst>
      <p:ext uri="{BB962C8B-B14F-4D97-AF65-F5344CB8AC3E}">
        <p14:creationId xmlns:p14="http://schemas.microsoft.com/office/powerpoint/2010/main" val="1237629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ctor attending to a patient&#10;&#10;Description automatically generated with low confidence">
            <a:extLst>
              <a:ext uri="{FF2B5EF4-FFF2-40B4-BE49-F238E27FC236}">
                <a16:creationId xmlns:a16="http://schemas.microsoft.com/office/drawing/2014/main" id="{D8EB45BE-5DCB-FE8F-AE01-07123516A84D}"/>
              </a:ext>
            </a:extLst>
          </p:cNvPr>
          <p:cNvPicPr>
            <a:picLocks noChangeAspect="1"/>
          </p:cNvPicPr>
          <p:nvPr/>
        </p:nvPicPr>
        <p:blipFill rotWithShape="1">
          <a:blip r:embed="rId3">
            <a:extLst>
              <a:ext uri="{28A0092B-C50C-407E-A947-70E740481C1C}">
                <a14:useLocalDpi xmlns:a14="http://schemas.microsoft.com/office/drawing/2010/main" val="0"/>
              </a:ext>
            </a:extLst>
          </a:blip>
          <a:srcRect t="1478" b="14268"/>
          <a:stretch/>
        </p:blipFill>
        <p:spPr>
          <a:xfrm>
            <a:off x="0" y="0"/>
            <a:ext cx="12209562" cy="6858000"/>
          </a:xfrm>
          <a:prstGeom prst="rect">
            <a:avLst/>
          </a:prstGeom>
        </p:spPr>
      </p:pic>
    </p:spTree>
    <p:extLst>
      <p:ext uri="{BB962C8B-B14F-4D97-AF65-F5344CB8AC3E}">
        <p14:creationId xmlns:p14="http://schemas.microsoft.com/office/powerpoint/2010/main" val="363014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C28A6B35-7BC1-CF07-3920-BB4572A5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006" y="-525184"/>
            <a:ext cx="8223988" cy="8222161"/>
          </a:xfrm>
          <a:prstGeom prst="rect">
            <a:avLst/>
          </a:prstGeom>
        </p:spPr>
      </p:pic>
    </p:spTree>
    <p:extLst>
      <p:ext uri="{BB962C8B-B14F-4D97-AF65-F5344CB8AC3E}">
        <p14:creationId xmlns:p14="http://schemas.microsoft.com/office/powerpoint/2010/main" val="349414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r>
              <a:rPr lang="nb-NO" sz="5400" b="0">
                <a:solidFill>
                  <a:srgbClr val="5A0058"/>
                </a:solidFill>
                <a:latin typeface="Verdana Pro Semibold" panose="020B0704030504040204" pitchFamily="34" charset="0"/>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400" b="0">
                <a:solidFill>
                  <a:srgbClr val="5A0058"/>
                </a:solidFill>
                <a:latin typeface="Verdana Pro Light" panose="020B0304030504040204" pitchFamily="34" charset="0"/>
              </a:rPr>
              <a:t>«Hvordan klarer Vegard Harm seg uten vann?»</a:t>
            </a:r>
          </a:p>
        </p:txBody>
      </p:sp>
    </p:spTree>
    <p:extLst>
      <p:ext uri="{BB962C8B-B14F-4D97-AF65-F5344CB8AC3E}">
        <p14:creationId xmlns:p14="http://schemas.microsoft.com/office/powerpoint/2010/main" val="394888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9"/>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ACDE9BC7-81A4-E643-B032-157FA604E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840" y="2630132"/>
            <a:ext cx="8067748" cy="132017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4B228F40-A7FC-7E95-56EC-2275FF906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4667">
            <a:off x="1847564" y="2438868"/>
            <a:ext cx="8496872" cy="1980262"/>
          </a:xfrm>
          <a:prstGeom prst="rect">
            <a:avLst/>
          </a:prstGeom>
        </p:spPr>
      </p:pic>
      <p:pic>
        <p:nvPicPr>
          <p:cNvPr id="5" name="Picture 4" descr="Text&#10;&#10;Description automatically generated">
            <a:extLst>
              <a:ext uri="{FF2B5EF4-FFF2-40B4-BE49-F238E27FC236}">
                <a16:creationId xmlns:a16="http://schemas.microsoft.com/office/drawing/2014/main" id="{FB35E0CE-C0FB-E8E8-B9B4-930F70187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9244">
            <a:off x="1814258" y="2795173"/>
            <a:ext cx="8496876" cy="1488709"/>
          </a:xfrm>
          <a:prstGeom prst="rect">
            <a:avLst/>
          </a:prstGeom>
        </p:spPr>
      </p:pic>
      <p:pic>
        <p:nvPicPr>
          <p:cNvPr id="8" name="Picture 7" descr="Text&#10;&#10;Description automatically generated">
            <a:extLst>
              <a:ext uri="{FF2B5EF4-FFF2-40B4-BE49-F238E27FC236}">
                <a16:creationId xmlns:a16="http://schemas.microsoft.com/office/drawing/2014/main" id="{2BE7F225-49EB-1A69-ADFE-081E54129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607" y="2859749"/>
            <a:ext cx="8496876" cy="132017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F5BB20-F688-F1CB-BCE8-0966B3EA47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0795">
            <a:off x="2052998" y="2825444"/>
            <a:ext cx="7914664" cy="130820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9741913-D83E-0E6F-448D-CF315B005F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0159" y="2598761"/>
            <a:ext cx="6629107" cy="1720281"/>
          </a:xfrm>
          <a:prstGeom prst="rect">
            <a:avLst/>
          </a:prstGeom>
        </p:spPr>
      </p:pic>
    </p:spTree>
    <p:extLst>
      <p:ext uri="{BB962C8B-B14F-4D97-AF65-F5344CB8AC3E}">
        <p14:creationId xmlns:p14="http://schemas.microsoft.com/office/powerpoint/2010/main" val="161261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4716"/>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5AFD01E3-E466-CBDE-AAF0-E44A83F97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158" y="2835600"/>
            <a:ext cx="8230763" cy="1306039"/>
          </a:xfrm>
          <a:prstGeom prst="rect">
            <a:avLst/>
          </a:prstGeom>
        </p:spPr>
      </p:pic>
      <p:pic>
        <p:nvPicPr>
          <p:cNvPr id="9" name="Picture 8" descr="Text&#10;&#10;Description automatically generated">
            <a:extLst>
              <a:ext uri="{FF2B5EF4-FFF2-40B4-BE49-F238E27FC236}">
                <a16:creationId xmlns:a16="http://schemas.microsoft.com/office/drawing/2014/main" id="{1696592E-A0B0-F2F6-06F8-132D97895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0079">
            <a:off x="1881250" y="2606189"/>
            <a:ext cx="8230758" cy="1959056"/>
          </a:xfrm>
          <a:prstGeom prst="rect">
            <a:avLst/>
          </a:prstGeom>
        </p:spPr>
      </p:pic>
      <p:pic>
        <p:nvPicPr>
          <p:cNvPr id="13" name="Picture 12" descr="Text&#10;&#10;Description automatically generated">
            <a:extLst>
              <a:ext uri="{FF2B5EF4-FFF2-40B4-BE49-F238E27FC236}">
                <a16:creationId xmlns:a16="http://schemas.microsoft.com/office/drawing/2014/main" id="{351150FA-0D7D-84F6-664A-FC6B895FD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6921">
            <a:off x="1988208" y="2381858"/>
            <a:ext cx="8230759" cy="1768593"/>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7012A41-46A2-F018-C57A-AFC977A838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621" y="2403204"/>
            <a:ext cx="8230757" cy="1918242"/>
          </a:xfrm>
          <a:prstGeom prst="rect">
            <a:avLst/>
          </a:prstGeom>
        </p:spPr>
      </p:pic>
    </p:spTree>
    <p:extLst>
      <p:ext uri="{BB962C8B-B14F-4D97-AF65-F5344CB8AC3E}">
        <p14:creationId xmlns:p14="http://schemas.microsoft.com/office/powerpoint/2010/main" val="354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471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599EAE-C04E-6A97-2EAC-3B3299D6101E}"/>
              </a:ext>
            </a:extLst>
          </p:cNvPr>
          <p:cNvSpPr/>
          <p:nvPr/>
        </p:nvSpPr>
        <p:spPr>
          <a:xfrm>
            <a:off x="9858703" y="6180083"/>
            <a:ext cx="1891863" cy="557048"/>
          </a:xfrm>
          <a:prstGeom prst="rect">
            <a:avLst/>
          </a:prstGeom>
          <a:solidFill>
            <a:srgbClr val="E84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Picture 1" descr="Text&#10;&#10;Description automatically generated">
            <a:extLst>
              <a:ext uri="{FF2B5EF4-FFF2-40B4-BE49-F238E27FC236}">
                <a16:creationId xmlns:a16="http://schemas.microsoft.com/office/drawing/2014/main" id="{F929EAE9-E0C6-9AE9-F9E5-4E544857F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8291" y="5312343"/>
            <a:ext cx="1672419" cy="1672419"/>
          </a:xfrm>
          <a:prstGeom prst="rect">
            <a:avLst/>
          </a:prstGeom>
        </p:spPr>
      </p:pic>
      <p:pic>
        <p:nvPicPr>
          <p:cNvPr id="6" name="Picture 5" descr="A green truck driving on a dirt road&#10;&#10;Description automatically generated with low confidence">
            <a:extLst>
              <a:ext uri="{FF2B5EF4-FFF2-40B4-BE49-F238E27FC236}">
                <a16:creationId xmlns:a16="http://schemas.microsoft.com/office/drawing/2014/main" id="{FEB9E8B5-B80C-8798-41F4-E7F11BED3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068" y="705920"/>
            <a:ext cx="3607863" cy="5442631"/>
          </a:xfrm>
          <a:prstGeom prst="rect">
            <a:avLst/>
          </a:prstGeom>
        </p:spPr>
      </p:pic>
      <p:pic>
        <p:nvPicPr>
          <p:cNvPr id="12" name="Picture 11" descr="Graphical user interface, website, calendar&#10;&#10;Description automatically generated">
            <a:extLst>
              <a:ext uri="{FF2B5EF4-FFF2-40B4-BE49-F238E27FC236}">
                <a16:creationId xmlns:a16="http://schemas.microsoft.com/office/drawing/2014/main" id="{27ED9A90-D4F6-9E6F-C972-5D367CC785AC}"/>
              </a:ext>
            </a:extLst>
          </p:cNvPr>
          <p:cNvPicPr>
            <a:picLocks noChangeAspect="1"/>
          </p:cNvPicPr>
          <p:nvPr/>
        </p:nvPicPr>
        <p:blipFill rotWithShape="1">
          <a:blip r:embed="rId5">
            <a:extLst>
              <a:ext uri="{28A0092B-C50C-407E-A947-70E740481C1C}">
                <a14:useLocalDpi xmlns:a14="http://schemas.microsoft.com/office/drawing/2010/main" val="0"/>
              </a:ext>
            </a:extLst>
          </a:blip>
          <a:srcRect t="431" b="13048"/>
          <a:stretch/>
        </p:blipFill>
        <p:spPr>
          <a:xfrm>
            <a:off x="4292068" y="705920"/>
            <a:ext cx="3607863" cy="5442631"/>
          </a:xfrm>
          <a:prstGeom prst="rect">
            <a:avLst/>
          </a:prstGeom>
        </p:spPr>
      </p:pic>
      <p:pic>
        <p:nvPicPr>
          <p:cNvPr id="16" name="Picture 15" descr="A baby in a box&#10;&#10;Description automatically generated with low confidence">
            <a:extLst>
              <a:ext uri="{FF2B5EF4-FFF2-40B4-BE49-F238E27FC236}">
                <a16:creationId xmlns:a16="http://schemas.microsoft.com/office/drawing/2014/main" id="{B56840A7-0912-3AC9-6816-370FF2FF0704}"/>
              </a:ext>
            </a:extLst>
          </p:cNvPr>
          <p:cNvPicPr>
            <a:picLocks noChangeAspect="1"/>
          </p:cNvPicPr>
          <p:nvPr/>
        </p:nvPicPr>
        <p:blipFill rotWithShape="1">
          <a:blip r:embed="rId6">
            <a:extLst>
              <a:ext uri="{28A0092B-C50C-407E-A947-70E740481C1C}">
                <a14:useLocalDpi xmlns:a14="http://schemas.microsoft.com/office/drawing/2010/main" val="0"/>
              </a:ext>
            </a:extLst>
          </a:blip>
          <a:srcRect t="460" b="160"/>
          <a:stretch/>
        </p:blipFill>
        <p:spPr>
          <a:xfrm>
            <a:off x="4292067" y="705920"/>
            <a:ext cx="3607863" cy="5442630"/>
          </a:xfrm>
          <a:prstGeom prst="rect">
            <a:avLst/>
          </a:prstGeom>
        </p:spPr>
      </p:pic>
    </p:spTree>
    <p:extLst>
      <p:ext uri="{BB962C8B-B14F-4D97-AF65-F5344CB8AC3E}">
        <p14:creationId xmlns:p14="http://schemas.microsoft.com/office/powerpoint/2010/main" val="157988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471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599EAE-C04E-6A97-2EAC-3B3299D6101E}"/>
              </a:ext>
            </a:extLst>
          </p:cNvPr>
          <p:cNvSpPr/>
          <p:nvPr/>
        </p:nvSpPr>
        <p:spPr>
          <a:xfrm>
            <a:off x="9858703" y="6180083"/>
            <a:ext cx="1891863" cy="557048"/>
          </a:xfrm>
          <a:prstGeom prst="rect">
            <a:avLst/>
          </a:prstGeom>
          <a:solidFill>
            <a:srgbClr val="E84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Picture 1" descr="Text&#10;&#10;Description automatically generated">
            <a:extLst>
              <a:ext uri="{FF2B5EF4-FFF2-40B4-BE49-F238E27FC236}">
                <a16:creationId xmlns:a16="http://schemas.microsoft.com/office/drawing/2014/main" id="{F929EAE9-E0C6-9AE9-F9E5-4E544857F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645" y="1176840"/>
            <a:ext cx="4504320" cy="4504320"/>
          </a:xfrm>
          <a:prstGeom prst="rect">
            <a:avLst/>
          </a:prstGeom>
        </p:spPr>
      </p:pic>
      <p:sp>
        <p:nvSpPr>
          <p:cNvPr id="4" name="TextBox 3">
            <a:extLst>
              <a:ext uri="{FF2B5EF4-FFF2-40B4-BE49-F238E27FC236}">
                <a16:creationId xmlns:a16="http://schemas.microsoft.com/office/drawing/2014/main" id="{BBFD9019-E1FE-B7BC-6830-B7FE79CBA0C6}"/>
              </a:ext>
            </a:extLst>
          </p:cNvPr>
          <p:cNvSpPr txBox="1"/>
          <p:nvPr/>
        </p:nvSpPr>
        <p:spPr>
          <a:xfrm>
            <a:off x="2357267" y="3141229"/>
            <a:ext cx="2165131" cy="575542"/>
          </a:xfrm>
          <a:prstGeom prst="rect">
            <a:avLst/>
          </a:prstGeom>
          <a:noFill/>
        </p:spPr>
        <p:txBody>
          <a:bodyPr wrap="square" rtlCol="0">
            <a:spAutoFit/>
          </a:bodyPr>
          <a:lstStyle/>
          <a:p>
            <a:pPr algn="ctr"/>
            <a:r>
              <a:rPr lang="nb-NO" sz="2800">
                <a:solidFill>
                  <a:schemeClr val="bg1"/>
                </a:solidFill>
              </a:rPr>
              <a:t>+</a:t>
            </a:r>
          </a:p>
        </p:txBody>
      </p:sp>
      <p:sp>
        <p:nvSpPr>
          <p:cNvPr id="5" name="TextBox 4">
            <a:extLst>
              <a:ext uri="{FF2B5EF4-FFF2-40B4-BE49-F238E27FC236}">
                <a16:creationId xmlns:a16="http://schemas.microsoft.com/office/drawing/2014/main" id="{011CCB97-C233-65E9-1571-095967523C7E}"/>
              </a:ext>
            </a:extLst>
          </p:cNvPr>
          <p:cNvSpPr txBox="1"/>
          <p:nvPr/>
        </p:nvSpPr>
        <p:spPr>
          <a:xfrm>
            <a:off x="5517935" y="3167390"/>
            <a:ext cx="2165131" cy="523220"/>
          </a:xfrm>
          <a:prstGeom prst="rect">
            <a:avLst/>
          </a:prstGeom>
          <a:noFill/>
        </p:spPr>
        <p:txBody>
          <a:bodyPr wrap="square" rtlCol="0">
            <a:spAutoFit/>
          </a:bodyPr>
          <a:lstStyle/>
          <a:p>
            <a:pPr algn="ctr"/>
            <a:r>
              <a:rPr lang="nb-NO" sz="2800">
                <a:solidFill>
                  <a:schemeClr val="bg1"/>
                </a:solidFill>
              </a:rPr>
              <a:t>=</a:t>
            </a:r>
          </a:p>
        </p:txBody>
      </p:sp>
      <p:pic>
        <p:nvPicPr>
          <p:cNvPr id="7" name="Graphic 6">
            <a:extLst>
              <a:ext uri="{FF2B5EF4-FFF2-40B4-BE49-F238E27FC236}">
                <a16:creationId xmlns:a16="http://schemas.microsoft.com/office/drawing/2014/main" id="{F39F53EC-2EBF-A2BB-D8DC-FB79D52D4F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0613" y="2374844"/>
            <a:ext cx="2024231" cy="2024231"/>
          </a:xfrm>
          <a:prstGeom prst="rect">
            <a:avLst/>
          </a:prstGeom>
        </p:spPr>
      </p:pic>
      <p:pic>
        <p:nvPicPr>
          <p:cNvPr id="9" name="Picture 8" descr="Logo&#10;&#10;Description automatically generated">
            <a:extLst>
              <a:ext uri="{FF2B5EF4-FFF2-40B4-BE49-F238E27FC236}">
                <a16:creationId xmlns:a16="http://schemas.microsoft.com/office/drawing/2014/main" id="{6648DA37-B6D5-5F83-8404-6F83E73CCE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659" y="3054974"/>
            <a:ext cx="2165131" cy="748052"/>
          </a:xfrm>
          <a:prstGeom prst="rect">
            <a:avLst/>
          </a:prstGeom>
        </p:spPr>
      </p:pic>
    </p:spTree>
    <p:extLst>
      <p:ext uri="{BB962C8B-B14F-4D97-AF65-F5344CB8AC3E}">
        <p14:creationId xmlns:p14="http://schemas.microsoft.com/office/powerpoint/2010/main" val="106313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7525-1956-107D-8F98-93768A2500C2}"/>
              </a:ext>
            </a:extLst>
          </p:cNvPr>
          <p:cNvSpPr>
            <a:spLocks noGrp="1"/>
          </p:cNvSpPr>
          <p:nvPr>
            <p:ph type="title"/>
          </p:nvPr>
        </p:nvSpPr>
        <p:spPr>
          <a:xfrm>
            <a:off x="483327" y="2895293"/>
            <a:ext cx="11225346" cy="533707"/>
          </a:xfrm>
        </p:spPr>
        <p:txBody>
          <a:bodyPr/>
          <a:lstStyle/>
          <a:p>
            <a:pPr>
              <a:lnSpc>
                <a:spcPct val="100000"/>
              </a:lnSpc>
            </a:pPr>
            <a:r>
              <a:rPr lang="nb-NO" sz="4400" b="0">
                <a:latin typeface="Verdana Pro Light" panose="020B0304030504040204" pitchFamily="34" charset="0"/>
              </a:rPr>
              <a:t>Nå er det vår tur til </a:t>
            </a:r>
            <a:br>
              <a:rPr lang="nb-NO" sz="4400" b="0">
                <a:latin typeface="Verdana Pro Light" panose="020B0304030504040204" pitchFamily="34" charset="0"/>
              </a:rPr>
            </a:br>
            <a:r>
              <a:rPr lang="nb-NO" sz="4400" b="0">
                <a:latin typeface="Verdana Pro Light" panose="020B0304030504040204" pitchFamily="34" charset="0"/>
              </a:rPr>
              <a:t>å redde liv og forandre verden</a:t>
            </a:r>
          </a:p>
        </p:txBody>
      </p:sp>
    </p:spTree>
    <p:extLst>
      <p:ext uri="{BB962C8B-B14F-4D97-AF65-F5344CB8AC3E}">
        <p14:creationId xmlns:p14="http://schemas.microsoft.com/office/powerpoint/2010/main" val="270664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2A8471-A34F-CE4B-B4DD-BFA71CC76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328" y="1529077"/>
            <a:ext cx="3473668" cy="5328923"/>
          </a:xfrm>
          <a:prstGeom prst="rect">
            <a:avLst/>
          </a:prstGeom>
        </p:spPr>
      </p:pic>
      <p:pic>
        <p:nvPicPr>
          <p:cNvPr id="13" name="Picture 12">
            <a:extLst>
              <a:ext uri="{FF2B5EF4-FFF2-40B4-BE49-F238E27FC236}">
                <a16:creationId xmlns:a16="http://schemas.microsoft.com/office/drawing/2014/main" id="{6DA8E88A-D80D-9942-8CDB-2F2AB507BB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8113" y="1529077"/>
            <a:ext cx="3473668" cy="5328923"/>
          </a:xfrm>
          <a:prstGeom prst="rect">
            <a:avLst/>
          </a:prstGeom>
        </p:spPr>
      </p:pic>
      <p:pic>
        <p:nvPicPr>
          <p:cNvPr id="15" name="Picture 14">
            <a:extLst>
              <a:ext uri="{FF2B5EF4-FFF2-40B4-BE49-F238E27FC236}">
                <a16:creationId xmlns:a16="http://schemas.microsoft.com/office/drawing/2014/main" id="{5646E651-F5DF-C647-9564-ED08C46D3F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4307" y="1529077"/>
            <a:ext cx="3473668" cy="5328923"/>
          </a:xfrm>
          <a:prstGeom prst="rect">
            <a:avLst/>
          </a:prstGeom>
        </p:spPr>
      </p:pic>
      <p:pic>
        <p:nvPicPr>
          <p:cNvPr id="17" name="Picture 16">
            <a:extLst>
              <a:ext uri="{FF2B5EF4-FFF2-40B4-BE49-F238E27FC236}">
                <a16:creationId xmlns:a16="http://schemas.microsoft.com/office/drawing/2014/main" id="{2C42F70B-7B77-9B4C-8DCE-D15E2D682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29077"/>
            <a:ext cx="3473668" cy="5328923"/>
          </a:xfrm>
          <a:prstGeom prst="rect">
            <a:avLst/>
          </a:prstGeom>
        </p:spPr>
      </p:pic>
      <p:pic>
        <p:nvPicPr>
          <p:cNvPr id="19" name="Picture 18">
            <a:extLst>
              <a:ext uri="{FF2B5EF4-FFF2-40B4-BE49-F238E27FC236}">
                <a16:creationId xmlns:a16="http://schemas.microsoft.com/office/drawing/2014/main" id="{5A5AA182-F82D-6D40-80EA-E4696E014F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3134" y="1529077"/>
            <a:ext cx="3473668" cy="5328923"/>
          </a:xfrm>
          <a:prstGeom prst="rect">
            <a:avLst/>
          </a:prstGeom>
        </p:spPr>
      </p:pic>
      <p:sp>
        <p:nvSpPr>
          <p:cNvPr id="22" name="TekstSylinder 10">
            <a:extLst>
              <a:ext uri="{FF2B5EF4-FFF2-40B4-BE49-F238E27FC236}">
                <a16:creationId xmlns:a16="http://schemas.microsoft.com/office/drawing/2014/main" id="{351BF4D8-4CA1-9949-B461-169CC5FE6A0B}"/>
              </a:ext>
            </a:extLst>
          </p:cNvPr>
          <p:cNvSpPr txBox="1"/>
          <p:nvPr/>
        </p:nvSpPr>
        <p:spPr>
          <a:xfrm>
            <a:off x="1077408" y="2593029"/>
            <a:ext cx="1844842" cy="523220"/>
          </a:xfrm>
          <a:prstGeom prst="rect">
            <a:avLst/>
          </a:prstGeom>
          <a:noFill/>
        </p:spPr>
        <p:txBody>
          <a:bodyPr wrap="square" rtlCol="0">
            <a:spAutoFit/>
          </a:bodyPr>
          <a:lstStyle/>
          <a:p>
            <a:pPr algn="ctr" fontAlgn="base"/>
            <a:r>
              <a:rPr lang="nb-NO" sz="1400">
                <a:solidFill>
                  <a:schemeClr val="tx1">
                    <a:lumMod val="85000"/>
                    <a:lumOff val="15000"/>
                  </a:schemeClr>
                </a:solidFill>
                <a:latin typeface="Verdana Pro" panose="020B0604030504040204" pitchFamily="34" charset="0"/>
                <a:cs typeface="Arial" panose="020B0604020202020204" pitchFamily="34" charset="0"/>
                <a:sym typeface="Verdana"/>
              </a:rPr>
              <a:t>Hva går </a:t>
            </a:r>
            <a:br>
              <a:rPr lang="nb-NO" sz="1400">
                <a:solidFill>
                  <a:schemeClr val="tx1">
                    <a:lumMod val="85000"/>
                    <a:lumOff val="15000"/>
                  </a:schemeClr>
                </a:solidFill>
                <a:latin typeface="Verdana Pro" panose="020B0604030504040204" pitchFamily="34" charset="0"/>
                <a:cs typeface="Arial" panose="020B0604020202020204" pitchFamily="34" charset="0"/>
                <a:sym typeface="Verdana"/>
              </a:rPr>
            </a:br>
            <a:r>
              <a:rPr lang="nb-NO" sz="1400">
                <a:solidFill>
                  <a:schemeClr val="tx1">
                    <a:lumMod val="85000"/>
                    <a:lumOff val="15000"/>
                  </a:schemeClr>
                </a:solidFill>
                <a:latin typeface="Verdana Pro" panose="020B0604030504040204" pitchFamily="34" charset="0"/>
                <a:cs typeface="Arial" panose="020B0604020202020204" pitchFamily="34" charset="0"/>
                <a:sym typeface="Verdana"/>
              </a:rPr>
              <a:t>pengene til?</a:t>
            </a:r>
          </a:p>
        </p:txBody>
      </p:sp>
      <p:sp>
        <p:nvSpPr>
          <p:cNvPr id="23" name="TekstSylinder 10">
            <a:extLst>
              <a:ext uri="{FF2B5EF4-FFF2-40B4-BE49-F238E27FC236}">
                <a16:creationId xmlns:a16="http://schemas.microsoft.com/office/drawing/2014/main" id="{DC6CDA8F-68C2-AD46-80ED-AEE42CFBF531}"/>
              </a:ext>
            </a:extLst>
          </p:cNvPr>
          <p:cNvSpPr txBox="1"/>
          <p:nvPr/>
        </p:nvSpPr>
        <p:spPr>
          <a:xfrm>
            <a:off x="3343701" y="2593029"/>
            <a:ext cx="1844842" cy="523220"/>
          </a:xfrm>
          <a:prstGeom prst="rect">
            <a:avLst/>
          </a:prstGeom>
          <a:noFill/>
        </p:spPr>
        <p:txBody>
          <a:bodyPr wrap="square" rtlCol="0">
            <a:spAutoFit/>
          </a:bodyPr>
          <a:lstStyle/>
          <a:p>
            <a:pPr algn="ctr" fontAlgn="base"/>
            <a:r>
              <a:rPr lang="nb-NO" sz="1400">
                <a:solidFill>
                  <a:schemeClr val="tx1">
                    <a:lumMod val="85000"/>
                    <a:lumOff val="15000"/>
                  </a:schemeClr>
                </a:solidFill>
                <a:latin typeface="Verdana Pro" panose="020B0604030504040204" pitchFamily="34" charset="0"/>
                <a:cs typeface="Arial" panose="020B0604020202020204" pitchFamily="34" charset="0"/>
                <a:sym typeface="Verdana"/>
              </a:rPr>
              <a:t>Nei takk, jeg vil ikke gi til dere.</a:t>
            </a:r>
          </a:p>
        </p:txBody>
      </p:sp>
      <p:sp>
        <p:nvSpPr>
          <p:cNvPr id="24" name="TekstSylinder 10">
            <a:extLst>
              <a:ext uri="{FF2B5EF4-FFF2-40B4-BE49-F238E27FC236}">
                <a16:creationId xmlns:a16="http://schemas.microsoft.com/office/drawing/2014/main" id="{98EB90B7-E178-A947-8B49-A0F013F8B3B7}"/>
              </a:ext>
            </a:extLst>
          </p:cNvPr>
          <p:cNvSpPr txBox="1"/>
          <p:nvPr/>
        </p:nvSpPr>
        <p:spPr>
          <a:xfrm>
            <a:off x="10088113" y="2604823"/>
            <a:ext cx="1830136" cy="523220"/>
          </a:xfrm>
          <a:prstGeom prst="rect">
            <a:avLst/>
          </a:prstGeom>
          <a:noFill/>
        </p:spPr>
        <p:txBody>
          <a:bodyPr wrap="square" rtlCol="0">
            <a:spAutoFit/>
          </a:bodyPr>
          <a:lstStyle/>
          <a:p>
            <a:pPr algn="ctr" fontAlgn="base"/>
            <a:r>
              <a:rPr lang="nb-NO" sz="1400">
                <a:solidFill>
                  <a:schemeClr val="tx1">
                    <a:lumMod val="85000"/>
                    <a:lumOff val="15000"/>
                  </a:schemeClr>
                </a:solidFill>
                <a:latin typeface="Verdana Pro" panose="020B0604030504040204" pitchFamily="34" charset="0"/>
                <a:cs typeface="Arial" panose="020B0604020202020204" pitchFamily="34" charset="0"/>
                <a:sym typeface="Verdana"/>
              </a:rPr>
              <a:t>Har ikke kontanter!</a:t>
            </a:r>
          </a:p>
        </p:txBody>
      </p:sp>
      <p:sp>
        <p:nvSpPr>
          <p:cNvPr id="25" name="TekstSylinder 10">
            <a:extLst>
              <a:ext uri="{FF2B5EF4-FFF2-40B4-BE49-F238E27FC236}">
                <a16:creationId xmlns:a16="http://schemas.microsoft.com/office/drawing/2014/main" id="{6B69F360-E8CC-654C-8B46-3F7294D011E1}"/>
              </a:ext>
            </a:extLst>
          </p:cNvPr>
          <p:cNvSpPr txBox="1"/>
          <p:nvPr/>
        </p:nvSpPr>
        <p:spPr>
          <a:xfrm>
            <a:off x="7836526" y="2604822"/>
            <a:ext cx="1830136" cy="523220"/>
          </a:xfrm>
          <a:prstGeom prst="rect">
            <a:avLst/>
          </a:prstGeom>
          <a:noFill/>
        </p:spPr>
        <p:txBody>
          <a:bodyPr wrap="square" rtlCol="0">
            <a:spAutoFit/>
          </a:bodyPr>
          <a:lstStyle/>
          <a:p>
            <a:pPr algn="ctr" fontAlgn="base"/>
            <a:r>
              <a:rPr lang="nb-NO" sz="1400">
                <a:solidFill>
                  <a:schemeClr val="tx1">
                    <a:lumMod val="85000"/>
                    <a:lumOff val="15000"/>
                  </a:schemeClr>
                </a:solidFill>
                <a:latin typeface="Verdana Pro" panose="020B0604030504040204" pitchFamily="34" charset="0"/>
                <a:cs typeface="Arial" panose="020B0604020202020204" pitchFamily="34" charset="0"/>
                <a:sym typeface="Verdana"/>
              </a:rPr>
              <a:t>Har ikke tid akkurat nå.</a:t>
            </a:r>
          </a:p>
        </p:txBody>
      </p:sp>
      <p:sp>
        <p:nvSpPr>
          <p:cNvPr id="26" name="TekstSylinder 10">
            <a:extLst>
              <a:ext uri="{FF2B5EF4-FFF2-40B4-BE49-F238E27FC236}">
                <a16:creationId xmlns:a16="http://schemas.microsoft.com/office/drawing/2014/main" id="{CAC8395B-711D-5047-960A-832A846F7982}"/>
              </a:ext>
            </a:extLst>
          </p:cNvPr>
          <p:cNvSpPr txBox="1"/>
          <p:nvPr/>
        </p:nvSpPr>
        <p:spPr>
          <a:xfrm>
            <a:off x="5579549" y="2670815"/>
            <a:ext cx="1844842" cy="307777"/>
          </a:xfrm>
          <a:prstGeom prst="rect">
            <a:avLst/>
          </a:prstGeom>
          <a:noFill/>
        </p:spPr>
        <p:txBody>
          <a:bodyPr wrap="square" rtlCol="0">
            <a:spAutoFit/>
          </a:bodyPr>
          <a:lstStyle/>
          <a:p>
            <a:pPr algn="ctr" fontAlgn="base"/>
            <a:r>
              <a:rPr lang="nb-NO" sz="1400">
                <a:solidFill>
                  <a:schemeClr val="tx1">
                    <a:lumMod val="85000"/>
                    <a:lumOff val="15000"/>
                  </a:schemeClr>
                </a:solidFill>
                <a:latin typeface="Verdana Pro" panose="020B0604030504040204" pitchFamily="34" charset="0"/>
                <a:cs typeface="Arial" panose="020B0604020202020204" pitchFamily="34" charset="0"/>
                <a:sym typeface="Verdana"/>
              </a:rPr>
              <a:t>Tar dere vipps?</a:t>
            </a:r>
          </a:p>
        </p:txBody>
      </p:sp>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27878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defTabSz="457200">
              <a:lnSpc>
                <a:spcPct val="100000"/>
              </a:lnSpc>
            </a:pPr>
            <a:r>
              <a:rPr lang="en-US" b="0">
                <a:solidFill>
                  <a:srgbClr val="480E55"/>
                </a:solidFill>
                <a:latin typeface="Verdana Pro Semibold" panose="020B0704030504040204" pitchFamily="34" charset="0"/>
                <a:sym typeface="Verdana"/>
              </a:rPr>
              <a:t>BØSSEBÆRERSKOLE</a:t>
            </a:r>
          </a:p>
          <a:p>
            <a:pPr defTabSz="457200">
              <a:lnSpc>
                <a:spcPct val="100000"/>
              </a:lnSpc>
            </a:pPr>
            <a:r>
              <a:rPr lang="en-US" sz="2800" b="0">
                <a:solidFill>
                  <a:srgbClr val="480E55"/>
                </a:solidFill>
                <a:latin typeface="Verdana Pro Light" panose="020B0304030504040204" pitchFamily="34" charset="0"/>
                <a:sym typeface="Verdana"/>
              </a:rPr>
              <a:t>HVA SIER DU HVIS?</a:t>
            </a:r>
          </a:p>
        </p:txBody>
      </p:sp>
    </p:spTree>
    <p:extLst>
      <p:ext uri="{BB962C8B-B14F-4D97-AF65-F5344CB8AC3E}">
        <p14:creationId xmlns:p14="http://schemas.microsoft.com/office/powerpoint/2010/main" val="306225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1355" y="257908"/>
            <a:ext cx="11427319" cy="6224954"/>
          </a:xfrm>
        </p:spPr>
        <p:txBody>
          <a:bodyPr/>
          <a:lstStyle/>
          <a:p>
            <a:pPr>
              <a:lnSpc>
                <a:spcPct val="100000"/>
              </a:lnSpc>
            </a:pPr>
            <a:r>
              <a:rPr lang="nb-NO" sz="2700" b="0">
                <a:latin typeface="Verdana Pro Light" panose="020B0304030504040204" pitchFamily="34" charset="0"/>
              </a:rPr>
              <a:t>I fasteaksjonen 2022 </a:t>
            </a:r>
            <a:br>
              <a:rPr lang="nb-NO" sz="2700" b="0">
                <a:latin typeface="Verdana Pro Light" panose="020B0304030504040204" pitchFamily="34" charset="0"/>
              </a:rPr>
            </a:br>
            <a:r>
              <a:rPr lang="nb-NO" sz="2700" b="0">
                <a:latin typeface="Verdana Pro Light" panose="020B0304030504040204" pitchFamily="34" charset="0"/>
              </a:rPr>
              <a:t>samlet XXX menighet inn</a:t>
            </a:r>
            <a:br>
              <a:rPr lang="nb-NO">
                <a:latin typeface="Verdana Pro Light" panose="020B0304030504040204" pitchFamily="34" charset="0"/>
              </a:rPr>
            </a:br>
            <a:br>
              <a:rPr lang="nb-NO">
                <a:latin typeface="Verdana Pro Light" panose="020B0304030504040204" pitchFamily="34" charset="0"/>
              </a:rPr>
            </a:br>
            <a:br>
              <a:rPr lang="nb-NO">
                <a:latin typeface="Verdana Pro" panose="020B0604030504040204" pitchFamily="34" charset="0"/>
              </a:rPr>
            </a:br>
            <a:r>
              <a:rPr lang="nb-NO">
                <a:latin typeface="Verdana Pro" panose="020B0604030504040204" pitchFamily="34" charset="0"/>
              </a:rPr>
              <a:t>XXXX KRONER</a:t>
            </a:r>
            <a:br>
              <a:rPr lang="nb-NO">
                <a:latin typeface="Verdana Pro" panose="020B0604030504040204" pitchFamily="34" charset="0"/>
              </a:rPr>
            </a:br>
            <a:br>
              <a:rPr lang="nb-NO">
                <a:latin typeface="Verdana Pro" panose="020B0604030504040204" pitchFamily="34" charset="0"/>
              </a:rPr>
            </a:br>
            <a:br>
              <a:rPr lang="nb-NO">
                <a:latin typeface="Verdana Pro" panose="020B0604030504040204" pitchFamily="34" charset="0"/>
              </a:rPr>
            </a:br>
            <a:r>
              <a:rPr lang="nb-NO" sz="2700" b="0">
                <a:latin typeface="Verdana Pro Light" panose="020B0304030504040204" pitchFamily="34" charset="0"/>
              </a:rPr>
              <a:t>Det tilsvarer varig tilgang til rent vann for ??? mennesker</a:t>
            </a:r>
          </a:p>
        </p:txBody>
      </p:sp>
      <p:pic>
        <p:nvPicPr>
          <p:cNvPr id="8" name="Picture 7" descr="Icon&#10;&#10;Description automatically generated">
            <a:extLst>
              <a:ext uri="{FF2B5EF4-FFF2-40B4-BE49-F238E27FC236}">
                <a16:creationId xmlns:a16="http://schemas.microsoft.com/office/drawing/2014/main" id="{E55C9A67-5463-B13A-9D3C-CAE66FA63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1368" y="2597023"/>
            <a:ext cx="1678477" cy="1546723"/>
          </a:xfrm>
          <a:prstGeom prst="rect">
            <a:avLst/>
          </a:prstGeom>
        </p:spPr>
      </p:pic>
      <p:pic>
        <p:nvPicPr>
          <p:cNvPr id="10" name="Picture 9" descr="Logo&#10;&#10;Description automatically generated with low confidence">
            <a:extLst>
              <a:ext uri="{FF2B5EF4-FFF2-40B4-BE49-F238E27FC236}">
                <a16:creationId xmlns:a16="http://schemas.microsoft.com/office/drawing/2014/main" id="{5C472160-684F-82F3-2817-78870BCE9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504" y="2266950"/>
            <a:ext cx="1699136" cy="2324099"/>
          </a:xfrm>
          <a:prstGeom prst="rect">
            <a:avLst/>
          </a:prstGeom>
        </p:spPr>
      </p:pic>
    </p:spTree>
    <p:extLst>
      <p:ext uri="{BB962C8B-B14F-4D97-AF65-F5344CB8AC3E}">
        <p14:creationId xmlns:p14="http://schemas.microsoft.com/office/powerpoint/2010/main" val="37918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C09AE41-CD2E-BB57-0BD5-08A38615B33C}"/>
              </a:ext>
            </a:extLst>
          </p:cNvPr>
          <p:cNvPicPr>
            <a:picLocks noGrp="1" noChangeAspect="1"/>
          </p:cNvPicPr>
          <p:nvPr>
            <p:ph type="pic" sz="quarter" idx="10"/>
          </p:nvPr>
        </p:nvPicPr>
        <p:blipFill rotWithShape="1">
          <a:blip r:embed="rId3"/>
          <a:srcRect b="25000"/>
          <a:stretch/>
        </p:blipFill>
        <p:spPr>
          <a:xfrm>
            <a:off x="20" y="10"/>
            <a:ext cx="12191980" cy="6857990"/>
          </a:xfrm>
          <a:prstGeom prst="rect">
            <a:avLst/>
          </a:prstGeom>
          <a:noFill/>
        </p:spPr>
      </p:pic>
    </p:spTree>
    <p:extLst>
      <p:ext uri="{BB962C8B-B14F-4D97-AF65-F5344CB8AC3E}">
        <p14:creationId xmlns:p14="http://schemas.microsoft.com/office/powerpoint/2010/main" val="2088678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7525-1956-107D-8F98-93768A2500C2}"/>
              </a:ext>
            </a:extLst>
          </p:cNvPr>
          <p:cNvSpPr>
            <a:spLocks noGrp="1"/>
          </p:cNvSpPr>
          <p:nvPr>
            <p:ph type="title"/>
          </p:nvPr>
        </p:nvSpPr>
        <p:spPr>
          <a:xfrm>
            <a:off x="483327" y="2775381"/>
            <a:ext cx="11225346" cy="533707"/>
          </a:xfrm>
        </p:spPr>
        <p:txBody>
          <a:bodyPr/>
          <a:lstStyle/>
          <a:p>
            <a:pPr>
              <a:lnSpc>
                <a:spcPct val="100000"/>
              </a:lnSpc>
            </a:pPr>
            <a:r>
              <a:rPr lang="nb-NO" sz="4500" b="0">
                <a:latin typeface="Verdana Pro Light" panose="020B0304030504040204" pitchFamily="34" charset="0"/>
              </a:rPr>
              <a:t>Tusen takk for at</a:t>
            </a:r>
            <a:br>
              <a:rPr lang="nb-NO" sz="4500" b="0">
                <a:latin typeface="Verdana Pro Light" panose="020B0304030504040204" pitchFamily="34" charset="0"/>
              </a:rPr>
            </a:br>
            <a:r>
              <a:rPr lang="nb-NO" sz="4500">
                <a:latin typeface="+mn-lt"/>
              </a:rPr>
              <a:t>DU</a:t>
            </a:r>
            <a:r>
              <a:rPr lang="nb-NO" sz="4500" b="0">
                <a:latin typeface="+mn-lt"/>
              </a:rPr>
              <a:t> </a:t>
            </a:r>
            <a:r>
              <a:rPr lang="nb-NO" sz="4500" b="0">
                <a:latin typeface="Verdana Pro Light" panose="020B0304030504040204" pitchFamily="34" charset="0"/>
              </a:rPr>
              <a:t>er med!</a:t>
            </a:r>
          </a:p>
        </p:txBody>
      </p:sp>
    </p:spTree>
    <p:extLst>
      <p:ext uri="{BB962C8B-B14F-4D97-AF65-F5344CB8AC3E}">
        <p14:creationId xmlns:p14="http://schemas.microsoft.com/office/powerpoint/2010/main" val="122517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5118-3B46-F47C-44DC-1AE5FFB8D526}"/>
              </a:ext>
            </a:extLst>
          </p:cNvPr>
          <p:cNvSpPr>
            <a:spLocks noGrp="1"/>
          </p:cNvSpPr>
          <p:nvPr>
            <p:ph type="title"/>
          </p:nvPr>
        </p:nvSpPr>
        <p:spPr>
          <a:xfrm>
            <a:off x="483327" y="4316086"/>
            <a:ext cx="11225346" cy="1758537"/>
          </a:xfrm>
        </p:spPr>
        <p:txBody>
          <a:bodyPr/>
          <a:lstStyle/>
          <a:p>
            <a:r>
              <a:rPr lang="nb-NO" sz="4400" b="0">
                <a:latin typeface="Verdana Pro Light" panose="020B0304030504040204" pitchFamily="34" charset="0"/>
              </a:rPr>
              <a:t>Fasteaksjonen 2023</a:t>
            </a:r>
          </a:p>
        </p:txBody>
      </p:sp>
      <p:pic>
        <p:nvPicPr>
          <p:cNvPr id="4" name="Picture 3" descr="Logo&#10;&#10;Description automatically generated">
            <a:extLst>
              <a:ext uri="{FF2B5EF4-FFF2-40B4-BE49-F238E27FC236}">
                <a16:creationId xmlns:a16="http://schemas.microsoft.com/office/drawing/2014/main" id="{8230B1E1-AE35-62AC-1EF1-245F24C17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165" y="783377"/>
            <a:ext cx="3913670" cy="4086198"/>
          </a:xfrm>
          <a:prstGeom prst="rect">
            <a:avLst/>
          </a:prstGeom>
        </p:spPr>
      </p:pic>
    </p:spTree>
    <p:extLst>
      <p:ext uri="{BB962C8B-B14F-4D97-AF65-F5344CB8AC3E}">
        <p14:creationId xmlns:p14="http://schemas.microsoft.com/office/powerpoint/2010/main" val="212988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5DBA37F-D6B7-540F-19E6-843C9DA38968}"/>
              </a:ext>
            </a:extLst>
          </p:cNvPr>
          <p:cNvPicPr>
            <a:picLocks noGrp="1" noChangeAspect="1"/>
          </p:cNvPicPr>
          <p:nvPr>
            <p:ph type="pic" sz="quarter" idx="10"/>
          </p:nvPr>
        </p:nvPicPr>
        <p:blipFill>
          <a:blip r:embed="rId3"/>
          <a:srcRect t="12500" b="12500"/>
          <a:stretch>
            <a:fillRect/>
          </a:stretch>
        </p:blipFill>
        <p:spPr>
          <a:prstGeom prst="rect">
            <a:avLst/>
          </a:prstGeom>
        </p:spPr>
      </p:pic>
    </p:spTree>
    <p:extLst>
      <p:ext uri="{BB962C8B-B14F-4D97-AF65-F5344CB8AC3E}">
        <p14:creationId xmlns:p14="http://schemas.microsoft.com/office/powerpoint/2010/main" val="3111186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high angle view of a city&#10;&#10;Description automatically generated with low confidence">
            <a:extLst>
              <a:ext uri="{FF2B5EF4-FFF2-40B4-BE49-F238E27FC236}">
                <a16:creationId xmlns:a16="http://schemas.microsoft.com/office/drawing/2014/main" id="{34BFB6A0-580E-8617-585E-2C27E4B505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94" b="1294"/>
          <a:stretch>
            <a:fillRect/>
          </a:stretch>
        </p:blipFill>
        <p:spPr/>
      </p:pic>
    </p:spTree>
    <p:extLst>
      <p:ext uri="{BB962C8B-B14F-4D97-AF65-F5344CB8AC3E}">
        <p14:creationId xmlns:p14="http://schemas.microsoft.com/office/powerpoint/2010/main" val="216708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lnSpc>
                <a:spcPct val="100000"/>
              </a:lnSpc>
            </a:pPr>
            <a:r>
              <a:rPr lang="nb-NO" sz="3600" b="0">
                <a:solidFill>
                  <a:schemeClr val="tx1">
                    <a:lumMod val="85000"/>
                    <a:lumOff val="15000"/>
                  </a:schemeClr>
                </a:solidFill>
                <a:latin typeface="Verdana Pro Light" panose="020B0304030504040204" pitchFamily="34" charset="0"/>
              </a:rPr>
              <a:t>De siste 20 årene har </a:t>
            </a:r>
          </a:p>
          <a:p>
            <a:pPr algn="ctr">
              <a:lnSpc>
                <a:spcPct val="100000"/>
              </a:lnSpc>
            </a:pPr>
            <a:r>
              <a:rPr lang="nb-NO" sz="3600" b="0">
                <a:solidFill>
                  <a:schemeClr val="tx1">
                    <a:lumMod val="85000"/>
                    <a:lumOff val="15000"/>
                  </a:schemeClr>
                </a:solidFill>
                <a:latin typeface="Verdana Pro Light" panose="020B0304030504040204" pitchFamily="34" charset="0"/>
              </a:rPr>
              <a:t>den ekstreme fattigdommen blitt doblet</a:t>
            </a:r>
          </a:p>
        </p:txBody>
      </p:sp>
      <p:sp>
        <p:nvSpPr>
          <p:cNvPr id="2" name="Title 2">
            <a:extLst>
              <a:ext uri="{FF2B5EF4-FFF2-40B4-BE49-F238E27FC236}">
                <a16:creationId xmlns:a16="http://schemas.microsoft.com/office/drawing/2014/main" id="{95625358-5023-C472-3B29-E18B39F878A1}"/>
              </a:ext>
            </a:extLst>
          </p:cNvPr>
          <p:cNvSpPr txBox="1">
            <a:spLocks/>
          </p:cNvSpPr>
          <p:nvPr/>
        </p:nvSpPr>
        <p:spPr>
          <a:xfrm>
            <a:off x="483327" y="2353586"/>
            <a:ext cx="11225346" cy="337268"/>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lnSpc>
                <a:spcPct val="100000"/>
              </a:lnSpc>
            </a:pPr>
            <a:r>
              <a:rPr lang="nb-NO" sz="2000" b="0">
                <a:solidFill>
                  <a:schemeClr val="tx1">
                    <a:lumMod val="85000"/>
                    <a:lumOff val="15000"/>
                  </a:schemeClr>
                </a:solidFill>
                <a:latin typeface="Verdana Pro Semibold" panose="020B0704030504040204" pitchFamily="34" charset="0"/>
              </a:rPr>
              <a:t>PÅSTAND:</a:t>
            </a:r>
          </a:p>
        </p:txBody>
      </p:sp>
    </p:spTree>
    <p:extLst>
      <p:ext uri="{BB962C8B-B14F-4D97-AF65-F5344CB8AC3E}">
        <p14:creationId xmlns:p14="http://schemas.microsoft.com/office/powerpoint/2010/main" val="319113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4716"/>
        </a:solidFill>
        <a:effectLst/>
      </p:bgPr>
    </p:bg>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id="{CB3E0CEB-F245-36B7-70F7-B273F3FB3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159" y="618159"/>
            <a:ext cx="5621682" cy="5621682"/>
          </a:xfrm>
          <a:prstGeom prst="rect">
            <a:avLst/>
          </a:prstGeom>
        </p:spPr>
      </p:pic>
    </p:spTree>
    <p:extLst>
      <p:ext uri="{BB962C8B-B14F-4D97-AF65-F5344CB8AC3E}">
        <p14:creationId xmlns:p14="http://schemas.microsoft.com/office/powerpoint/2010/main" val="156715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wall, indoor, person, young&#10;&#10;Description automatically generated">
            <a:extLst>
              <a:ext uri="{FF2B5EF4-FFF2-40B4-BE49-F238E27FC236}">
                <a16:creationId xmlns:a16="http://schemas.microsoft.com/office/drawing/2014/main" id="{76674201-A2F1-3481-7AA2-03DE0B265F7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29" b="7729"/>
          <a:stretch>
            <a:fillRect/>
          </a:stretch>
        </p:blipFill>
        <p:spPr/>
      </p:pic>
    </p:spTree>
    <p:extLst>
      <p:ext uri="{BB962C8B-B14F-4D97-AF65-F5344CB8AC3E}">
        <p14:creationId xmlns:p14="http://schemas.microsoft.com/office/powerpoint/2010/main" val="161825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r>
              <a:rPr lang="nb-NO" sz="5400" b="0">
                <a:solidFill>
                  <a:srgbClr val="5A0058"/>
                </a:solidFill>
                <a:latin typeface="Verdana Pro Semibold" panose="020B0704030504040204" pitchFamily="34" charset="0"/>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3662"/>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400" b="0">
                <a:solidFill>
                  <a:srgbClr val="5A0058"/>
                </a:solidFill>
                <a:latin typeface="Verdana Pro Light" panose="020B0304030504040204" pitchFamily="34" charset="0"/>
              </a:rPr>
              <a:t>«</a:t>
            </a:r>
            <a:r>
              <a:rPr lang="nb-NO" sz="2400" b="0" err="1">
                <a:solidFill>
                  <a:srgbClr val="5A0058"/>
                </a:solidFill>
                <a:latin typeface="Verdana Pro Light" panose="020B0304030504040204" pitchFamily="34" charset="0"/>
              </a:rPr>
              <a:t>Deodata</a:t>
            </a:r>
            <a:r>
              <a:rPr lang="nb-NO" sz="2400" b="0">
                <a:solidFill>
                  <a:srgbClr val="5A0058"/>
                </a:solidFill>
                <a:latin typeface="Verdana Pro Light" panose="020B0304030504040204" pitchFamily="34" charset="0"/>
              </a:rPr>
              <a:t>»</a:t>
            </a:r>
          </a:p>
        </p:txBody>
      </p:sp>
    </p:spTree>
    <p:extLst>
      <p:ext uri="{BB962C8B-B14F-4D97-AF65-F5344CB8AC3E}">
        <p14:creationId xmlns:p14="http://schemas.microsoft.com/office/powerpoint/2010/main" val="186278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 PPT template 2019 V2 NO" id="{EE726AFA-D0D4-45AE-8C76-4CF9D3ADE4BB}" vid="{3EBA2CF2-4984-48D6-8FE1-32D35D56A179}"/>
    </a:ext>
  </a:extLst>
</a:theme>
</file>

<file path=ppt/theme/theme2.xml><?xml version="1.0" encoding="utf-8"?>
<a:theme xmlns:a="http://schemas.openxmlformats.org/drawingml/2006/main" name="1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3253432D329B40888F2E61582225CD" ma:contentTypeVersion="16" ma:contentTypeDescription="Create a new document." ma:contentTypeScope="" ma:versionID="01601455430cf03637d3e81af409ea14">
  <xsd:schema xmlns:xsd="http://www.w3.org/2001/XMLSchema" xmlns:xs="http://www.w3.org/2001/XMLSchema" xmlns:p="http://schemas.microsoft.com/office/2006/metadata/properties" xmlns:ns2="705702eb-37c3-41bc-8198-3ebe101c3071" xmlns:ns3="324e4b01-8960-40bf-85a9-80a6ad71d602" targetNamespace="http://schemas.microsoft.com/office/2006/metadata/properties" ma:root="true" ma:fieldsID="03bf2f68de4b93e21269364f1646600b" ns2:_="" ns3:_="">
    <xsd:import namespace="705702eb-37c3-41bc-8198-3ebe101c3071"/>
    <xsd:import namespace="324e4b01-8960-40bf-85a9-80a6ad71d6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702eb-37c3-41bc-8198-3ebe101c3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24e4b01-8960-40bf-85a9-80a6ad71d60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ada041-59b6-4e12-a188-aff8755fa985}" ma:internalName="TaxCatchAll" ma:showField="CatchAllData" ma:web="324e4b01-8960-40bf-85a9-80a6ad71d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24e4b01-8960-40bf-85a9-80a6ad71d602" xsi:nil="true"/>
    <lcf76f155ced4ddcb4097134ff3c332f xmlns="705702eb-37c3-41bc-8198-3ebe101c30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90203E-E7DB-432C-85A3-69B6A8AC3F11}">
  <ds:schemaRefs>
    <ds:schemaRef ds:uri="http://schemas.microsoft.com/sharepoint/v3/contenttype/forms"/>
  </ds:schemaRefs>
</ds:datastoreItem>
</file>

<file path=customXml/itemProps2.xml><?xml version="1.0" encoding="utf-8"?>
<ds:datastoreItem xmlns:ds="http://schemas.openxmlformats.org/officeDocument/2006/customXml" ds:itemID="{31B59531-A252-48CD-9719-55686CF5DD81}">
  <ds:schemaRefs>
    <ds:schemaRef ds:uri="324e4b01-8960-40bf-85a9-80a6ad71d602"/>
    <ds:schemaRef ds:uri="705702eb-37c3-41bc-8198-3ebe101c30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57E4DF2-CE66-4F45-99B2-6040475A257A}">
  <ds:schemaRefs>
    <ds:schemaRef ds:uri="http://schemas.microsoft.com/office/infopath/2007/PartnerControls"/>
    <ds:schemaRef ds:uri="http://purl.org/dc/elements/1.1/"/>
    <ds:schemaRef ds:uri="http://schemas.microsoft.com/office/2006/metadata/properties"/>
    <ds:schemaRef ds:uri="705702eb-37c3-41bc-8198-3ebe101c3071"/>
    <ds:schemaRef ds:uri="http://purl.org/dc/terms/"/>
    <ds:schemaRef ds:uri="http://schemas.openxmlformats.org/package/2006/metadata/core-properties"/>
    <ds:schemaRef ds:uri="http://schemas.microsoft.com/office/2006/documentManagement/types"/>
    <ds:schemaRef ds:uri="324e4b01-8960-40bf-85a9-80a6ad71d60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NCA PPT template 2019 V2 NO</Template>
  <TotalTime>0</TotalTime>
  <Words>5750</Words>
  <Application>Microsoft Office PowerPoint</Application>
  <PresentationFormat>Widescreen</PresentationFormat>
  <Paragraphs>352</Paragraphs>
  <Slides>31</Slides>
  <Notes>31</Notes>
  <HiddenSlides>0</HiddenSlides>
  <MMClips>0</MMClips>
  <ScaleCrop>false</ScaleCrop>
  <HeadingPairs>
    <vt:vector size="4" baseType="variant">
      <vt:variant>
        <vt:lpstr>Tema</vt:lpstr>
      </vt:variant>
      <vt:variant>
        <vt:i4>3</vt:i4>
      </vt:variant>
      <vt:variant>
        <vt:lpstr>Lysbildetitler</vt:lpstr>
      </vt:variant>
      <vt:variant>
        <vt:i4>31</vt:i4>
      </vt:variant>
    </vt:vector>
  </HeadingPairs>
  <TitlesOfParts>
    <vt:vector size="34" baseType="lpstr">
      <vt:lpstr>Office Theme</vt:lpstr>
      <vt:lpstr>1_Office Theme</vt:lpstr>
      <vt:lpstr>2_Office Theme</vt:lpstr>
      <vt:lpstr>HÅP I EN DRÅPE VANN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Nå er det vår tur til  å redde liv og forandre verden</vt:lpstr>
      <vt:lpstr>PowerPoint-presentasjon</vt:lpstr>
      <vt:lpstr>I fasteaksjonen 2022  samlet XXX menighet inn   XXXX KRONER   Det tilsvarer varig tilgang til rent vann for ??? mennesker</vt:lpstr>
      <vt:lpstr>Tusen takk for at DU er med!</vt:lpstr>
      <vt:lpstr>Fasteaksjonen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Åsne Alstad Hanto</dc:creator>
  <cp:keywords/>
  <dc:description/>
  <cp:lastModifiedBy>Kari Winger Oftebro</cp:lastModifiedBy>
  <cp:revision>6</cp:revision>
  <dcterms:created xsi:type="dcterms:W3CDTF">2022-12-20T13:55:03Z</dcterms:created>
  <dcterms:modified xsi:type="dcterms:W3CDTF">2023-02-15T06:17:32Z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0x0101009148F5A04DDD49CBA7127AADA5FB792B00AADE34325A8B49CDA8BB4DB53328F214002DC9DC94A8B33A49BF34B073CA148B32</vt:lpwstr>
  </property>
  <property fmtid="{D5CDD505-2E9C-101B-9397-08002B2CF9AE}" pid="3" name="MediaServiceImageTags">
    <vt:lpwstr/>
  </property>
</Properties>
</file>