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0" r:id="rId5"/>
    <p:sldMasterId id="2147483726" r:id="rId6"/>
    <p:sldMasterId id="2147483767" r:id="rId7"/>
  </p:sldMasterIdLst>
  <p:notesMasterIdLst>
    <p:notesMasterId r:id="rId49"/>
  </p:notesMasterIdLst>
  <p:sldIdLst>
    <p:sldId id="384" r:id="rId8"/>
    <p:sldId id="383" r:id="rId9"/>
    <p:sldId id="415" r:id="rId10"/>
    <p:sldId id="423" r:id="rId11"/>
    <p:sldId id="391" r:id="rId12"/>
    <p:sldId id="428" r:id="rId13"/>
    <p:sldId id="413" r:id="rId14"/>
    <p:sldId id="389" r:id="rId15"/>
    <p:sldId id="388" r:id="rId16"/>
    <p:sldId id="259" r:id="rId17"/>
    <p:sldId id="390" r:id="rId18"/>
    <p:sldId id="282" r:id="rId19"/>
    <p:sldId id="403" r:id="rId20"/>
    <p:sldId id="269" r:id="rId21"/>
    <p:sldId id="288" r:id="rId22"/>
    <p:sldId id="441" r:id="rId23"/>
    <p:sldId id="429" r:id="rId24"/>
    <p:sldId id="256" r:id="rId25"/>
    <p:sldId id="379" r:id="rId26"/>
    <p:sldId id="380" r:id="rId27"/>
    <p:sldId id="273" r:id="rId28"/>
    <p:sldId id="386" r:id="rId29"/>
    <p:sldId id="260" r:id="rId30"/>
    <p:sldId id="385" r:id="rId31"/>
    <p:sldId id="438" r:id="rId32"/>
    <p:sldId id="437" r:id="rId33"/>
    <p:sldId id="435" r:id="rId34"/>
    <p:sldId id="436" r:id="rId35"/>
    <p:sldId id="369" r:id="rId36"/>
    <p:sldId id="444" r:id="rId37"/>
    <p:sldId id="430" r:id="rId38"/>
    <p:sldId id="371" r:id="rId39"/>
    <p:sldId id="447" r:id="rId40"/>
    <p:sldId id="394" r:id="rId41"/>
    <p:sldId id="431" r:id="rId42"/>
    <p:sldId id="432" r:id="rId43"/>
    <p:sldId id="433" r:id="rId44"/>
    <p:sldId id="434" r:id="rId45"/>
    <p:sldId id="446" r:id="rId46"/>
    <p:sldId id="443" r:id="rId47"/>
    <p:sldId id="41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9"/>
    <a:srgbClr val="FDF4E9"/>
    <a:srgbClr val="DED3E2"/>
    <a:srgbClr val="FCEDD7"/>
    <a:srgbClr val="B9A0BE"/>
    <a:srgbClr val="530656"/>
    <a:srgbClr val="FB6500"/>
    <a:srgbClr val="FBE6C6"/>
    <a:srgbClr val="895D8C"/>
    <a:srgbClr val="21B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8" autoAdjust="0"/>
  </p:normalViewPr>
  <p:slideViewPr>
    <p:cSldViewPr snapToGrid="0">
      <p:cViewPr varScale="1">
        <p:scale>
          <a:sx n="88" d="100"/>
          <a:sy n="88" d="100"/>
        </p:scale>
        <p:origin x="143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84F87F8B-0C0E-4DC4-994C-112AC3093287}"/>
    <pc:docChg chg="modSld">
      <pc:chgData name="Åsne Alstad Hanto" userId="7b8f00ad-c943-425e-b77d-f4f9f2b8c9c6" providerId="ADAL" clId="{84F87F8B-0C0E-4DC4-994C-112AC3093287}" dt="2024-03-04T13:44:51.528" v="5" actId="20577"/>
      <pc:docMkLst>
        <pc:docMk/>
      </pc:docMkLst>
      <pc:sldChg chg="modNotesTx">
        <pc:chgData name="Åsne Alstad Hanto" userId="7b8f00ad-c943-425e-b77d-f4f9f2b8c9c6" providerId="ADAL" clId="{84F87F8B-0C0E-4DC4-994C-112AC3093287}" dt="2024-03-04T13:44:51.528" v="5" actId="20577"/>
        <pc:sldMkLst>
          <pc:docMk/>
          <pc:sldMk cId="2423344298"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938D-1772-402C-93BF-A3D3C90FAC6E}"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BB170-65B6-4A16-9471-937CDBAE593B}" type="slidenum">
              <a:rPr lang="en-US" smtClean="0"/>
              <a:t>‹#›</a:t>
            </a:fld>
            <a:endParaRPr lang="en-US"/>
          </a:p>
        </p:txBody>
      </p:sp>
    </p:spTree>
    <p:extLst>
      <p:ext uri="{BB962C8B-B14F-4D97-AF65-F5344CB8AC3E}">
        <p14:creationId xmlns:p14="http://schemas.microsoft.com/office/powerpoint/2010/main" val="24688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wp-content/uploads/sites/2/2022/12/Vegard-Harm-KN.mp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steaksjonen.no/wp-content/uploads/sites/2/2022/12/vaere-noe-for-andre-KN.mp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dag skal vi snakke om vann, Kirkens Nødhjelp og hva DU kan gjøre for å bidra til en mer rettferdig verden. Fasteaksjonen er en innsamlingsaksjon som menigheter over hele landet deltar i, og det skal dere også gjøre som en del av konfirmasjonstiden. </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60826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t>Ofte er det bilder som dette som får oss til å tenke på viktigheten av tilgang til rent vann. </a:t>
            </a:r>
          </a:p>
          <a:p>
            <a:pPr>
              <a:defRPr/>
            </a:pPr>
            <a:r>
              <a:rPr lang="nb-NO"/>
              <a:t> </a:t>
            </a:r>
            <a:endParaRPr lang="nb-NO">
              <a:cs typeface="Calibri"/>
            </a:endParaRPr>
          </a:p>
          <a:p>
            <a:pPr>
              <a:defRPr/>
            </a:pPr>
            <a:r>
              <a:rPr lang="nb-NO"/>
              <a:t>I fjorårets fasteaksjon møtte vi denne jenta, 15-åringen </a:t>
            </a:r>
            <a:r>
              <a:rPr lang="nb-NO" err="1"/>
              <a:t>Deodata</a:t>
            </a:r>
            <a:r>
              <a:rPr lang="nb-NO"/>
              <a:t> fra Tanzania. Hver eneste dag brukte hun nesten 6 timer på å hente vann til seg og familien sin – før landsbyen fikk brønn for 4 år siden.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sz="1200" kern="1200">
              <a:solidFill>
                <a:schemeClr val="tx1"/>
              </a:solidFill>
              <a:effectLst/>
              <a:latin typeface="+mn-lt"/>
              <a:cs typeface="Calibri"/>
            </a:endParaRPr>
          </a:p>
          <a:p>
            <a:pPr algn="l" rtl="0" fontAlgn="base"/>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5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t>Som vi så i filmen, er </a:t>
            </a:r>
            <a:r>
              <a:rPr lang="nb-NO" err="1"/>
              <a:t>Rachelle</a:t>
            </a:r>
            <a:r>
              <a:rPr lang="nb-NO"/>
              <a:t> sin livssituasjon ganske forskjellig fra </a:t>
            </a:r>
            <a:r>
              <a:rPr lang="nb-NO" err="1"/>
              <a:t>Deodatas</a:t>
            </a:r>
            <a:r>
              <a:rPr lang="nb-NO"/>
              <a:t>. På mange måter ser det ut som </a:t>
            </a:r>
            <a:r>
              <a:rPr lang="nb-NO" err="1"/>
              <a:t>Rachelle</a:t>
            </a:r>
            <a:r>
              <a:rPr lang="nb-NO"/>
              <a:t> lever slik som deg og meg. Vi ser </a:t>
            </a:r>
            <a:r>
              <a:rPr lang="nb-NO" err="1"/>
              <a:t>Rachelle</a:t>
            </a:r>
            <a:r>
              <a:rPr lang="nb-NO"/>
              <a:t> med mobil, og det virker </a:t>
            </a:r>
            <a:r>
              <a:rPr lang="nb-NO" i="1"/>
              <a:t>egentlig</a:t>
            </a:r>
            <a:r>
              <a:rPr lang="nb-NO"/>
              <a:t> som hun har det ganske greit. </a:t>
            </a:r>
          </a:p>
          <a:p>
            <a:pPr>
              <a:defRPr/>
            </a:pPr>
            <a:r>
              <a:rPr lang="nb-NO"/>
              <a:t> </a:t>
            </a:r>
            <a:endParaRPr lang="nb-NO">
              <a:cs typeface="Calibri"/>
            </a:endParaRPr>
          </a:p>
          <a:p>
            <a:pPr>
              <a:defRPr/>
            </a:pPr>
            <a:r>
              <a:rPr lang="nb-NO"/>
              <a:t>Selv om det er mange </a:t>
            </a:r>
            <a:r>
              <a:rPr lang="nb-NO" b="1" i="1"/>
              <a:t>forskjeller</a:t>
            </a:r>
            <a:r>
              <a:rPr lang="nb-NO"/>
              <a:t> mellom </a:t>
            </a:r>
            <a:r>
              <a:rPr lang="nb-NO" err="1"/>
              <a:t>Deodata</a:t>
            </a:r>
            <a:r>
              <a:rPr lang="nb-NO"/>
              <a:t> og </a:t>
            </a:r>
            <a:r>
              <a:rPr lang="nb-NO" err="1"/>
              <a:t>Rachelle</a:t>
            </a:r>
            <a:r>
              <a:rPr lang="nb-NO"/>
              <a:t>, er det likevel noe som er </a:t>
            </a:r>
            <a:r>
              <a:rPr lang="nb-NO" b="1" i="1"/>
              <a:t>felles</a:t>
            </a:r>
            <a:r>
              <a:rPr lang="nb-NO"/>
              <a:t>: Begge bor på steder hvor det er mangel på rent vann, og begge har opplevd at vann forandrer. </a:t>
            </a:r>
            <a:endParaRPr lang="nb-NO">
              <a:cs typeface="Calibri"/>
            </a:endParaRPr>
          </a:p>
          <a:p>
            <a:pPr>
              <a:defRPr/>
            </a:pPr>
            <a:r>
              <a:rPr lang="nb-NO"/>
              <a:t> </a:t>
            </a:r>
            <a:endParaRPr lang="nb-NO">
              <a:cs typeface="Calibri"/>
            </a:endParaRPr>
          </a:p>
          <a:p>
            <a:pPr>
              <a:defRPr/>
            </a:pPr>
            <a:r>
              <a:rPr lang="nb-NO"/>
              <a:t>Tilgang til rent vann er like viktig i Libanon som i Tanzania, og Kirkens Nødhjelp er begge steder.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sz="1200" kern="1200">
              <a:solidFill>
                <a:schemeClr val="tx1"/>
              </a:solidFill>
              <a:effectLst/>
              <a:latin typeface="+mn-lt"/>
              <a:cs typeface="Calibri"/>
            </a:endParaRPr>
          </a:p>
          <a:p>
            <a:r>
              <a:rPr lang="nb-NO">
                <a:cs typeface="Calibri" panose="020F0502020204030204"/>
              </a:rPr>
              <a:t>Det er håp i en dråpe vann!</a:t>
            </a:r>
          </a:p>
          <a:p>
            <a:endParaRPr lang="nb-NO">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87524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Tilgang til rent vann gir mange positive ringvirkninger. Har dere noen tanker om hvordan rent vann kan forandre liv? </a:t>
            </a:r>
          </a:p>
          <a:p>
            <a:r>
              <a:rPr lang="nb-NO"/>
              <a:t> </a:t>
            </a:r>
            <a:endParaRPr lang="nb-NO">
              <a:cs typeface="Calibri"/>
            </a:endParaRPr>
          </a:p>
          <a:p>
            <a:r>
              <a:rPr lang="nb-NO" err="1"/>
              <a:t>Deodata</a:t>
            </a:r>
            <a:r>
              <a:rPr lang="nb-NO"/>
              <a:t> i Tanzania er ikke lenger trøtt og sliten av vannbæring, og kan nå bruke tiden til å gå på skole. Rent vann har ført til bedre helse, og vanntilgangen har gjort det mulig for bøndene å drive mer effektivt jordbruk. </a:t>
            </a:r>
            <a:endParaRPr lang="nb-NO">
              <a:cs typeface="Calibri"/>
            </a:endParaRPr>
          </a:p>
          <a:p>
            <a:r>
              <a:rPr lang="nb-NO"/>
              <a:t> </a:t>
            </a:r>
            <a:endParaRPr lang="nb-NO">
              <a:cs typeface="Calibri"/>
            </a:endParaRPr>
          </a:p>
          <a:p>
            <a:r>
              <a:rPr lang="nb-NO"/>
              <a:t>Også i Libanon har rent vann skapt forandring i Bekaadalen. </a:t>
            </a:r>
            <a:endParaRPr lang="nb-NO">
              <a:cs typeface="Calibri"/>
            </a:endParaRPr>
          </a:p>
          <a:p>
            <a:r>
              <a:rPr lang="nb-NO"/>
              <a:t> </a:t>
            </a:r>
            <a:endParaRPr lang="nb-NO">
              <a:cs typeface="Calibri"/>
            </a:endParaRPr>
          </a:p>
          <a:p>
            <a:r>
              <a:rPr lang="nb-NO"/>
              <a:t>Vi skal nå møte to av venninnene til </a:t>
            </a:r>
            <a:r>
              <a:rPr lang="nb-NO" err="1"/>
              <a:t>Rachelle</a:t>
            </a:r>
            <a:r>
              <a:rPr lang="nb-NO"/>
              <a:t>, Sandra og Kristina, som beskriver hvordan tilgang til rent vann forandret livene deres. </a:t>
            </a:r>
            <a:endParaRPr lang="nb-NO">
              <a:cs typeface="Calibri"/>
            </a:endParaRPr>
          </a:p>
          <a:p>
            <a:endParaRPr lang="nb-NO" sz="1200" kern="1200">
              <a:solidFill>
                <a:schemeClr val="tx1"/>
              </a:solidFill>
              <a:effectLst/>
              <a:latin typeface="+mn-lt"/>
              <a:cs typeface="Calibri"/>
            </a:endParaRPr>
          </a:p>
          <a:p>
            <a:pPr marL="228600">
              <a:lnSpc>
                <a:spcPct val="107000"/>
              </a:lnSpc>
              <a:spcAft>
                <a:spcPts val="800"/>
              </a:spcAft>
            </a:pPr>
            <a:endParaRPr lang="nb-NO"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3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solidFill>
                  <a:srgbClr val="000000"/>
                </a:solidFill>
              </a:rPr>
              <a:t>Filmen finner du her: </a:t>
            </a:r>
          </a:p>
          <a:p>
            <a:pPr>
              <a:defRPr/>
            </a:pPr>
            <a:r>
              <a:rPr lang="nb-NO" sz="1200">
                <a:solidFill>
                  <a:srgbClr val="000000"/>
                </a:solidFill>
                <a:effectLst/>
                <a:latin typeface="Calibri" panose="020F0502020204030204"/>
                <a:ea typeface="Calibri" panose="020F0502020204030204" pitchFamily="34" charset="0"/>
                <a:cs typeface="Calibri" panose="020F0502020204030204"/>
              </a:rPr>
              <a:t>https://www.fasteaksjonen.no/wp-content/uploads/sites/2/2024/01/To-jenter-Libanon.mp4</a:t>
            </a:r>
          </a:p>
          <a:p>
            <a:pPr>
              <a:defRPr/>
            </a:pPr>
            <a:endParaRPr lang="nb-NO" sz="1200">
              <a:solidFill>
                <a:srgbClr val="000000"/>
              </a:solidFill>
              <a:effectLst/>
              <a:latin typeface="Calibri" panose="020F0502020204030204"/>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I Norge tar vi gjerne rent vann som en selvfølge. Vi vasker til og med bilene våre i rent drikkevann! </a:t>
            </a:r>
          </a:p>
          <a:p>
            <a:r>
              <a:rPr lang="nb-NO"/>
              <a:t> </a:t>
            </a:r>
            <a:endParaRPr lang="nb-NO">
              <a:cs typeface="Calibri"/>
            </a:endParaRPr>
          </a:p>
          <a:p>
            <a:r>
              <a:rPr lang="nb-NO"/>
              <a:t>Vet noen av dere hvor mye vann hver av oss bruker i gjennomsnitt i døgnet? (Svar: 160 – 200 liter vann). </a:t>
            </a:r>
            <a:endParaRPr lang="nb-NO">
              <a:cs typeface="Calibri"/>
            </a:endParaRPr>
          </a:p>
          <a:p>
            <a:r>
              <a:rPr lang="nb-NO"/>
              <a:t> </a:t>
            </a:r>
            <a:endParaRPr lang="nb-NO">
              <a:cs typeface="Calibri"/>
            </a:endParaRPr>
          </a:p>
          <a:p>
            <a:r>
              <a:rPr lang="nb-NO"/>
              <a:t>Vet dere hvor mye vann vi bruker hver gang vi trekker ned i do? (Svar: Moderne toalett bruker </a:t>
            </a:r>
            <a:r>
              <a:rPr lang="nb-NO" err="1"/>
              <a:t>ca</a:t>
            </a:r>
            <a:r>
              <a:rPr lang="nb-NO"/>
              <a:t> 5 liter vann per skyll). </a:t>
            </a:r>
            <a:endParaRPr lang="nb-NO">
              <a:cs typeface="Calibri"/>
            </a:endParaRPr>
          </a:p>
          <a:p>
            <a:endParaRPr lang="nb-NO">
              <a:effectLst/>
              <a:latin typeface="Calibri" panose="020F0502020204030204" pitchFamily="34" charset="0"/>
              <a:ea typeface="Calibri" panose="020F0502020204030204" pitchFamily="34" charset="0"/>
              <a:cs typeface="Calibri"/>
            </a:endParaRPr>
          </a:p>
          <a:p>
            <a:r>
              <a:rPr lang="nb-NO"/>
              <a:t>I andre deler av verden bruker et menneske i gjennomsnitt 10 liter vann per dag til drikke, mat, vask av klær og seg selv. Vann er altså ingen selvfølge! </a:t>
            </a:r>
          </a:p>
          <a:p>
            <a:r>
              <a:rPr lang="nb-NO"/>
              <a:t> </a:t>
            </a:r>
          </a:p>
          <a:p>
            <a:r>
              <a:rPr lang="nb-NO"/>
              <a:t>Nå skal vi se på noen fakta om vann: </a:t>
            </a:r>
          </a:p>
          <a:p>
            <a:endParaRPr lang="nb-NO">
              <a:cs typeface="Calibri"/>
            </a:endParaRPr>
          </a:p>
          <a:p>
            <a:r>
              <a:rPr lang="nb-NO" b="1" i="1"/>
              <a:t>(Klikk en gang)</a:t>
            </a:r>
            <a:r>
              <a:rPr lang="nb-NO"/>
              <a:t>: </a:t>
            </a:r>
            <a:r>
              <a:rPr lang="nb-NO" b="1"/>
              <a:t>771 millioner</a:t>
            </a:r>
            <a:r>
              <a:rPr lang="nb-NO"/>
              <a:t> mennesker over hele verden mangler tilgang til rent vann </a:t>
            </a:r>
            <a:endParaRPr lang="nb-NO">
              <a:cs typeface="Calibri"/>
            </a:endParaRPr>
          </a:p>
          <a:p>
            <a:r>
              <a:rPr lang="nb-NO"/>
              <a:t> </a:t>
            </a:r>
            <a:endParaRPr lang="nb-NO">
              <a:cs typeface="Calibri"/>
            </a:endParaRPr>
          </a:p>
          <a:p>
            <a:r>
              <a:rPr lang="nb-NO" b="1" i="1"/>
              <a:t>(Klikk en gang):</a:t>
            </a:r>
            <a:r>
              <a:rPr lang="nb-NO"/>
              <a:t> </a:t>
            </a:r>
            <a:r>
              <a:rPr lang="nb-NO" b="1"/>
              <a:t>700 barn</a:t>
            </a:r>
            <a:r>
              <a:rPr lang="nb-NO"/>
              <a:t> under 5 år dør hver dag på grunn av mangel på rent vann, </a:t>
            </a:r>
            <a:r>
              <a:rPr lang="nb-NO" err="1"/>
              <a:t>diarè</a:t>
            </a:r>
            <a:r>
              <a:rPr lang="nb-NO"/>
              <a:t> og dehydrering.</a:t>
            </a:r>
            <a:endParaRPr lang="nb-NO">
              <a:cs typeface="Calibri"/>
            </a:endParaRPr>
          </a:p>
          <a:p>
            <a:r>
              <a:rPr lang="nb-NO"/>
              <a:t> </a:t>
            </a:r>
            <a:endParaRPr lang="nb-NO">
              <a:cs typeface="Calibri"/>
            </a:endParaRPr>
          </a:p>
          <a:p>
            <a:r>
              <a:rPr lang="nb-NO" b="1" i="1"/>
              <a:t>(Klikk en gang)</a:t>
            </a:r>
            <a:r>
              <a:rPr lang="nb-NO"/>
              <a:t>: </a:t>
            </a:r>
            <a:r>
              <a:rPr lang="nb-NO" b="1"/>
              <a:t>494 millioner</a:t>
            </a:r>
            <a:r>
              <a:rPr lang="nb-NO"/>
              <a:t> mennesker mangler tilgang til et toalett</a:t>
            </a:r>
            <a:endParaRPr lang="nb-NO">
              <a:cs typeface="Calibri"/>
            </a:endParaRPr>
          </a:p>
          <a:p>
            <a:r>
              <a:rPr lang="nb-NO"/>
              <a:t> </a:t>
            </a:r>
            <a:endParaRPr lang="nb-NO">
              <a:cs typeface="Calibri"/>
            </a:endParaRPr>
          </a:p>
          <a:p>
            <a:r>
              <a:rPr lang="nb-NO" b="1" i="1"/>
              <a:t>(Klikk en siste gang. Sliden er da transparent): </a:t>
            </a:r>
            <a:r>
              <a:rPr lang="nb-NO"/>
              <a:t>Ville du klart deg en dag uten vann? Vegard Harm prøvde seg på det, og nå skal vi se hvordan </a:t>
            </a:r>
            <a:r>
              <a:rPr lang="nb-NO" i="1"/>
              <a:t>det</a:t>
            </a:r>
            <a:r>
              <a:rPr lang="nb-NO"/>
              <a:t> gikk. </a:t>
            </a:r>
            <a:endParaRPr lang="nb-NO">
              <a:cs typeface="Calibri"/>
            </a:endParaRPr>
          </a:p>
          <a:p>
            <a:endParaRPr lang="nb-NO">
              <a:latin typeface="Calibri" panose="020F0502020204030204" pitchFamily="34" charset="0"/>
              <a:ea typeface="Calibri" panose="020F0502020204030204" pitchFamily="34" charset="0"/>
              <a:cs typeface="Calibri"/>
            </a:endParaRPr>
          </a:p>
          <a:p>
            <a:pPr marL="457200">
              <a:lnSpc>
                <a:spcPct val="107000"/>
              </a:lnSpc>
              <a:spcAft>
                <a:spcPts val="800"/>
              </a:spcAft>
            </a:pPr>
            <a:endParaRPr lang="nb-NO" sz="1800" i="1">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11676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solidFill>
                  <a:srgbClr val="2271B1"/>
                </a:solidFill>
              </a:rPr>
              <a:t>Filmen finner du her: </a:t>
            </a:r>
            <a:endParaRPr lang="nb-NO"/>
          </a:p>
          <a:p>
            <a:pPr>
              <a:defRPr/>
            </a:pPr>
            <a:r>
              <a:rPr lang="nb-NO">
                <a:solidFill>
                  <a:srgbClr val="2271B1"/>
                </a:solidFill>
                <a:hlinkClick r:id="rId3"/>
              </a:rPr>
              <a:t>https://www.fasteaksjonen.no/wp-content/uploads/sites/2/2022/12/Vegard-Harm-KN.mp4</a:t>
            </a:r>
            <a:endParaRPr lang="nb-NO"/>
          </a:p>
          <a:p>
            <a:pPr marL="0" marR="0" lvl="0" indent="0" algn="l" defTabSz="914400">
              <a:lnSpc>
                <a:spcPct val="100000"/>
              </a:lnSpc>
              <a:spcBef>
                <a:spcPts val="0"/>
              </a:spcBef>
              <a:spcAft>
                <a:spcPts val="0"/>
              </a:spcAft>
              <a:buClrTx/>
              <a:buSzTx/>
              <a:buFontTx/>
              <a:buNone/>
              <a:tabLst/>
              <a:defRPr/>
            </a:pPr>
            <a:endParaRPr lang="nb-NO">
              <a:solidFill>
                <a:srgbClr val="2271B1"/>
              </a:solidFill>
              <a:latin typeface="-apple-system"/>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57597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t>Som vi så i filmen, er vi veldig avhengig av vann – mer enn vi tenker over. Nå har vi møtt </a:t>
            </a:r>
            <a:r>
              <a:rPr lang="nb-NO" err="1"/>
              <a:t>Rachelle</a:t>
            </a:r>
            <a:r>
              <a:rPr lang="nb-NO"/>
              <a:t>, Sandra og Kristina i Libanon, og vi har lært litt om viktigheten av rent vann.</a:t>
            </a:r>
          </a:p>
          <a:p>
            <a:pPr>
              <a:defRPr/>
            </a:pPr>
            <a:r>
              <a:rPr lang="nb-NO"/>
              <a:t> </a:t>
            </a:r>
            <a:endParaRPr lang="nb-NO">
              <a:cs typeface="Calibri"/>
            </a:endParaRPr>
          </a:p>
          <a:p>
            <a:pPr>
              <a:defRPr/>
            </a:pPr>
            <a:r>
              <a:rPr lang="nb-NO"/>
              <a:t>Vi har også sett hvor urettferdig fordelingen er – også når det gjelder tilgang til rent vann. Men kan vi gjøre noe med det? </a:t>
            </a:r>
          </a:p>
          <a:p>
            <a:pPr marL="0" marR="0" lvl="0" indent="0" algn="l" defTabSz="914400">
              <a:lnSpc>
                <a:spcPct val="100000"/>
              </a:lnSpc>
              <a:spcBef>
                <a:spcPts val="0"/>
              </a:spcBef>
              <a:spcAft>
                <a:spcPts val="0"/>
              </a:spcAft>
              <a:buClrTx/>
              <a:buSzTx/>
              <a:buFontTx/>
              <a:buNone/>
              <a:tabLst/>
              <a:defRPr/>
            </a:pPr>
            <a:endParaRPr lang="nb-NO">
              <a:cs typeface="Calibri"/>
            </a:endParaRPr>
          </a:p>
          <a:p>
            <a:pPr>
              <a:defRPr/>
            </a:pPr>
            <a:r>
              <a:rPr lang="nb-NO"/>
              <a:t>JA, det kan vi faktisk – og det skal vi se på nå. </a:t>
            </a:r>
            <a:endParaRPr lang="nb-NO">
              <a:cs typeface="Calibri"/>
            </a:endParaRPr>
          </a:p>
          <a:p>
            <a:pPr>
              <a:defRPr/>
            </a:pPr>
            <a:endParaRPr lang="nb-NO">
              <a:cs typeface="Calibri"/>
            </a:endParaRPr>
          </a:p>
          <a:p>
            <a:pPr>
              <a:defRPr/>
            </a:pPr>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5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t>Gjennom Fasteaksjonen kan vi være med å skape forandring. Men forandring handler om mer enn å samle inn penger. </a:t>
            </a:r>
          </a:p>
          <a:p>
            <a:pPr>
              <a:defRPr/>
            </a:pPr>
            <a:r>
              <a:rPr lang="nb-NO"/>
              <a:t> </a:t>
            </a:r>
            <a:endParaRPr lang="nb-NO">
              <a:cs typeface="Calibri"/>
            </a:endParaRPr>
          </a:p>
          <a:p>
            <a:pPr>
              <a:defRPr/>
            </a:pPr>
            <a:r>
              <a:rPr lang="nb-NO"/>
              <a:t>Hvis vi virkelig ønsker å forandre verden, må vi gjøre noe med de </a:t>
            </a:r>
            <a:r>
              <a:rPr lang="nb-NO" b="1" i="1"/>
              <a:t>grunnleggende</a:t>
            </a:r>
            <a:r>
              <a:rPr lang="nb-NO"/>
              <a:t> årsakene til fattigdom og urettferdighet.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21e75610e4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21e75610e4_0_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defRPr/>
            </a:pPr>
            <a:r>
              <a:rPr lang="nb-NO" err="1"/>
              <a:t>Changemaker</a:t>
            </a:r>
            <a:r>
              <a:rPr lang="nb-NO"/>
              <a:t> er Kirkens Nødhjelps ungdomsorganisasjon. Mottoet deres er: «Klart vi kan forandre verden». </a:t>
            </a:r>
            <a:r>
              <a:rPr lang="nb-NO" err="1"/>
              <a:t>Changemaker</a:t>
            </a:r>
            <a:r>
              <a:rPr lang="nb-NO"/>
              <a:t> jobber kreativt og politisk for å fjerne årsakene til urettferdighet i verden. </a:t>
            </a:r>
          </a:p>
          <a:p>
            <a:pPr>
              <a:defRPr/>
            </a:pPr>
            <a:r>
              <a:rPr lang="nb-NO"/>
              <a:t> </a:t>
            </a:r>
            <a:endParaRPr lang="nb-NO">
              <a:cs typeface="Calibri"/>
            </a:endParaRPr>
          </a:p>
          <a:p>
            <a:pPr>
              <a:defRPr/>
            </a:pPr>
            <a:r>
              <a:rPr lang="nb-NO"/>
              <a:t>Her kan alle i aldersgruppen 13 – 30 år melde seg inn. Som medlem i </a:t>
            </a:r>
            <a:r>
              <a:rPr lang="nb-NO" err="1"/>
              <a:t>Changemaker</a:t>
            </a:r>
            <a:r>
              <a:rPr lang="nb-NO"/>
              <a:t> står du sammen med mange andre ungdommer i kampen for en mer rettferdig verden. </a:t>
            </a:r>
            <a:endParaRPr lang="nb-NO">
              <a:cs typeface="Calibri"/>
            </a:endParaRPr>
          </a:p>
          <a:p>
            <a:pPr>
              <a:defRPr/>
            </a:pPr>
            <a:r>
              <a:rPr lang="nb-NO"/>
              <a:t> </a:t>
            </a:r>
            <a:endParaRPr lang="nb-NO">
              <a:cs typeface="Calibri"/>
            </a:endParaRPr>
          </a:p>
          <a:p>
            <a:pPr>
              <a:defRPr/>
            </a:pPr>
            <a:r>
              <a:rPr lang="nb-NO"/>
              <a:t>Er du under 15 år, må du ha foresattes underskrift.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a:cs typeface="Calibri"/>
            </a:endParaRPr>
          </a:p>
        </p:txBody>
      </p:sp>
      <p:sp>
        <p:nvSpPr>
          <p:cNvPr id="180" name="Google Shape;180;g221e75610e4_0_5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18</a:t>
            </a:fld>
            <a:endParaRPr/>
          </a:p>
        </p:txBody>
      </p:sp>
    </p:spTree>
    <p:extLst>
      <p:ext uri="{BB962C8B-B14F-4D97-AF65-F5344CB8AC3E}">
        <p14:creationId xmlns:p14="http://schemas.microsoft.com/office/powerpoint/2010/main" val="301610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solidFill>
                  <a:srgbClr val="000000"/>
                </a:solidFill>
              </a:rPr>
              <a:t>Det nytter altså å jobbe for en bedre verden, og det er viktig å få gode nyheter inn i hverdagen! </a:t>
            </a:r>
            <a:endParaRPr lang="nb-NO"/>
          </a:p>
          <a:p>
            <a:pPr>
              <a:defRPr/>
            </a:pPr>
            <a:r>
              <a:rPr lang="nb-NO">
                <a:solidFill>
                  <a:srgbClr val="000000"/>
                </a:solidFill>
              </a:rPr>
              <a:t> </a:t>
            </a:r>
            <a:endParaRPr lang="nb-NO"/>
          </a:p>
          <a:p>
            <a:pPr>
              <a:defRPr/>
            </a:pPr>
            <a:r>
              <a:rPr lang="nb-NO">
                <a:solidFill>
                  <a:srgbClr val="000000"/>
                </a:solidFill>
              </a:rPr>
              <a:t>Sammen med Press, som er Redd Barnas ungdomsorganisasjon, har </a:t>
            </a:r>
            <a:r>
              <a:rPr lang="nb-NO" err="1">
                <a:solidFill>
                  <a:srgbClr val="000000"/>
                </a:solidFill>
              </a:rPr>
              <a:t>Changemaker</a:t>
            </a:r>
            <a:r>
              <a:rPr lang="nb-NO">
                <a:solidFill>
                  <a:srgbClr val="000000"/>
                </a:solidFill>
              </a:rPr>
              <a:t> kampanjen Verdens Beste Nyheter. </a:t>
            </a:r>
            <a:endParaRPr lang="nb-NO"/>
          </a:p>
          <a:p>
            <a:pPr>
              <a:defRPr/>
            </a:pPr>
            <a:r>
              <a:rPr lang="nb-NO">
                <a:solidFill>
                  <a:srgbClr val="000000"/>
                </a:solidFill>
              </a:rPr>
              <a:t> </a:t>
            </a:r>
            <a:endParaRPr lang="nb-NO"/>
          </a:p>
          <a:p>
            <a:pPr>
              <a:defRPr/>
            </a:pPr>
            <a:r>
              <a:rPr lang="nb-NO">
                <a:solidFill>
                  <a:srgbClr val="000000"/>
                </a:solidFill>
              </a:rPr>
              <a:t>Gjennom Verdens Beste Nyheter rettes søkelyset på de </a:t>
            </a:r>
            <a:r>
              <a:rPr lang="nb-NO" b="1" i="1">
                <a:solidFill>
                  <a:srgbClr val="000000"/>
                </a:solidFill>
              </a:rPr>
              <a:t>positive forandringene</a:t>
            </a:r>
            <a:r>
              <a:rPr lang="nb-NO">
                <a:solidFill>
                  <a:srgbClr val="000000"/>
                </a:solidFill>
              </a:rPr>
              <a:t> som faktisk skjer i verden. </a:t>
            </a:r>
            <a:endParaRPr lang="nb-NO"/>
          </a:p>
          <a:p>
            <a:pPr marL="0" marR="0" lvl="0" indent="0" algn="l" defTabSz="914400">
              <a:lnSpc>
                <a:spcPct val="100000"/>
              </a:lnSpc>
              <a:spcBef>
                <a:spcPts val="0"/>
              </a:spcBef>
              <a:spcAft>
                <a:spcPts val="0"/>
              </a:spcAft>
              <a:buClrTx/>
              <a:buSzTx/>
              <a:buFontTx/>
              <a:buNone/>
              <a:tabLst/>
              <a:defRPr/>
            </a:pPr>
            <a:endParaRPr lang="nb-NO" sz="1600" b="0" i="0">
              <a:solidFill>
                <a:srgbClr val="000000"/>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6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kern="1200">
                <a:solidFill>
                  <a:schemeClr val="tx1"/>
                </a:solidFill>
                <a:effectLst/>
                <a:latin typeface="+mn-lt"/>
                <a:ea typeface="+mn-ea"/>
                <a:cs typeface="+mn-cs"/>
              </a:rPr>
              <a:t>Årets aksjon har tittelen «Håp i en dråpe vann». For et håp kan faktisk begynne med en dråpe vann! Vann kan endre et liv, en landsby og et land. </a:t>
            </a:r>
            <a:endParaRPr lang="nb-NO"/>
          </a:p>
          <a:p>
            <a:pPr>
              <a:lnSpc>
                <a:spcPct val="107000"/>
              </a:lnSpc>
              <a:spcAft>
                <a:spcPts val="800"/>
              </a:spcAft>
              <a:defRPr/>
            </a:pPr>
            <a:endParaRPr lang="nb-NO"/>
          </a:p>
          <a:p>
            <a:pPr>
              <a:lnSpc>
                <a:spcPct val="107000"/>
              </a:lnSpc>
              <a:spcAft>
                <a:spcPts val="800"/>
              </a:spcAft>
              <a:defRPr/>
            </a:pPr>
            <a:r>
              <a:rPr lang="nb-NO" sz="1200" kern="1200">
                <a:solidFill>
                  <a:schemeClr val="tx1"/>
                </a:solidFill>
                <a:effectLst/>
                <a:latin typeface="+mn-lt"/>
                <a:ea typeface="+mn-ea"/>
                <a:cs typeface="+mn-cs"/>
              </a:rPr>
              <a:t>Dette skal vi se eksempler på i dag, når vi blant annet møter 15 år gamle </a:t>
            </a:r>
            <a:r>
              <a:rPr lang="nb-NO" sz="1200" kern="1200" err="1">
                <a:solidFill>
                  <a:schemeClr val="tx1"/>
                </a:solidFill>
                <a:effectLst/>
                <a:latin typeface="+mn-lt"/>
                <a:ea typeface="+mn-ea"/>
                <a:cs typeface="+mn-cs"/>
              </a:rPr>
              <a:t>Rachelle</a:t>
            </a:r>
            <a:r>
              <a:rPr lang="nb-NO" sz="1200" kern="1200">
                <a:solidFill>
                  <a:schemeClr val="tx1"/>
                </a:solidFill>
                <a:effectLst/>
                <a:latin typeface="+mn-lt"/>
                <a:ea typeface="+mn-ea"/>
                <a:cs typeface="+mn-cs"/>
              </a:rPr>
              <a:t> i Libanon.</a:t>
            </a:r>
            <a:r>
              <a:rPr lang="nb-NO"/>
              <a:t> </a:t>
            </a:r>
            <a:endParaRPr lang="nb-NO">
              <a:cs typeface="Calibri"/>
            </a:endParaRP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 bombarderes av dårlige nyheter. Hva gjør det med oss? Hva er det som er skremmende nyheter for dere? Snakk gjerne med sidemannen din om det i et halvt minutt. </a:t>
            </a:r>
            <a:br>
              <a:rPr lang="nb-NO" sz="1200" kern="1200">
                <a:effectLst/>
                <a:cs typeface="+mn-lt"/>
              </a:rPr>
            </a:br>
            <a:endParaRPr lang="nb-NO"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290210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defRPr/>
            </a:pPr>
            <a:r>
              <a:rPr lang="nb-NO"/>
              <a:t>Vi trenger å bli minnet om at det faktisk skjer mye bra i verden også. Verden går fremover! Her ser dere noen eksempler på gode nyheter. </a:t>
            </a:r>
          </a:p>
          <a:p>
            <a:pPr>
              <a:defRPr/>
            </a:pPr>
            <a:r>
              <a:rPr lang="nb-NO"/>
              <a:t> </a:t>
            </a:r>
            <a:endParaRPr lang="nb-NO">
              <a:cs typeface="Calibri"/>
            </a:endParaRPr>
          </a:p>
          <a:p>
            <a:pPr>
              <a:defRPr/>
            </a:pPr>
            <a:r>
              <a:rPr lang="nb-NO"/>
              <a:t>Gode nyheter er en motvekt til alle de negative nyhetene vi blir utsatt for hver dag. Gode nyheter gir </a:t>
            </a:r>
            <a:r>
              <a:rPr lang="nb-NO" b="1" i="1"/>
              <a:t>håp</a:t>
            </a:r>
            <a:r>
              <a:rPr lang="nb-NO"/>
              <a:t>, og håp skaper </a:t>
            </a:r>
            <a:r>
              <a:rPr lang="nb-NO" b="1" i="1"/>
              <a:t>motivasjon</a:t>
            </a:r>
            <a:r>
              <a:rPr lang="nb-NO"/>
              <a:t> til å gjøre noe! </a:t>
            </a:r>
            <a:endParaRPr lang="nb-NO">
              <a:cs typeface="Calibri"/>
            </a:endParaRPr>
          </a:p>
          <a:p>
            <a:pPr>
              <a:defRPr/>
            </a:pPr>
            <a:r>
              <a:rPr lang="nb-NO"/>
              <a:t> </a:t>
            </a:r>
            <a:endParaRPr lang="nb-NO">
              <a:cs typeface="Calibri"/>
            </a:endParaRPr>
          </a:p>
          <a:p>
            <a:pPr>
              <a:defRPr/>
            </a:pPr>
            <a:r>
              <a:rPr lang="nb-NO"/>
              <a:t>Vi trenger å vite at det </a:t>
            </a:r>
            <a:r>
              <a:rPr lang="nb-NO" b="1" i="1"/>
              <a:t>nytter </a:t>
            </a:r>
            <a:r>
              <a:rPr lang="nb-NO"/>
              <a:t>å jobbe for at gode ting skal skje! </a:t>
            </a:r>
            <a:endParaRPr lang="nb-NO">
              <a:cs typeface="Calibri"/>
            </a:endParaRPr>
          </a:p>
          <a:p>
            <a:pPr>
              <a:lnSpc>
                <a:spcPct val="107000"/>
              </a:lnSpc>
              <a:spcBef>
                <a:spcPts val="800"/>
              </a:spcBef>
              <a:buSzPts val="1400"/>
              <a:defRPr/>
            </a:pPr>
            <a:r>
              <a:rPr lang="nb-NO"/>
              <a:t> </a:t>
            </a:r>
            <a:endParaRPr lang="nb-NO">
              <a:ea typeface="+mn-ea"/>
              <a:cs typeface="+mn-cs"/>
            </a:endParaRPr>
          </a:p>
          <a:p>
            <a:pPr marL="0" marR="0" lvl="0" indent="0" algn="l" rtl="0">
              <a:lnSpc>
                <a:spcPct val="107000"/>
              </a:lnSpc>
              <a:spcBef>
                <a:spcPts val="800"/>
              </a:spcBef>
              <a:spcAft>
                <a:spcPts val="0"/>
              </a:spcAft>
              <a:buSzPts val="1400"/>
              <a:buNone/>
            </a:pPr>
            <a:endParaRPr/>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0540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defRPr/>
            </a:pPr>
            <a:r>
              <a:rPr lang="nb-NO"/>
              <a:t>Dere kan følge Verdens Beste Nyheter på Instagram. I tillegg lages det en papiravis, som deles ut på en aksjonsdag. </a:t>
            </a:r>
          </a:p>
          <a:p>
            <a:pPr marL="0" marR="0" lvl="0" indent="0" algn="l" defTabSz="914400">
              <a:lnSpc>
                <a:spcPct val="107000"/>
              </a:lnSpc>
              <a:spcBef>
                <a:spcPts val="800"/>
              </a:spcBef>
              <a:spcAft>
                <a:spcPts val="0"/>
              </a:spcAft>
              <a:buClrTx/>
              <a:buSzPts val="1400"/>
              <a:buFontTx/>
              <a:buNone/>
              <a:tabLst/>
              <a:defRPr/>
            </a:pPr>
            <a:endParaRPr lang="nb-NO">
              <a:cs typeface="Calibri" panose="020F0502020204030204"/>
            </a:endParaRPr>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44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6715ed93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6715ed93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nb-NO"/>
              <a:t>Hvis dere har lyst til å spre de gode nyhetene, kan dere også bli med og dele ut aviser på aksjonsdagen </a:t>
            </a:r>
            <a:r>
              <a:rPr lang="nb-NO" b="1" i="1"/>
              <a:t>tirsdag 30. april</a:t>
            </a:r>
            <a:r>
              <a:rPr lang="nb-NO"/>
              <a:t>. Utdelingen varer i </a:t>
            </a:r>
            <a:r>
              <a:rPr lang="nb-NO" err="1"/>
              <a:t>ca</a:t>
            </a:r>
            <a:r>
              <a:rPr lang="nb-NO"/>
              <a:t> 1 time. Du kan delta alene, med venner eller en hel konfirmantgruppe! </a:t>
            </a:r>
          </a:p>
          <a:p>
            <a:pPr>
              <a:defRPr/>
            </a:pPr>
            <a:r>
              <a:rPr lang="nb-NO"/>
              <a:t> </a:t>
            </a:r>
            <a:endParaRPr lang="nb-NO">
              <a:cs typeface="Calibri"/>
            </a:endParaRPr>
          </a:p>
          <a:p>
            <a:pPr>
              <a:defRPr/>
            </a:pPr>
            <a:r>
              <a:rPr lang="nb-NO"/>
              <a:t>Hvis du ønsker å dele ut aviser der du bor, kan du melde deg på ved å snakke med ansvarlig hos dere.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a:cs typeface="Calibri"/>
            </a:endParaRPr>
          </a:p>
        </p:txBody>
      </p:sp>
    </p:spTree>
    <p:extLst>
      <p:ext uri="{BB962C8B-B14F-4D97-AF65-F5344CB8AC3E}">
        <p14:creationId xmlns:p14="http://schemas.microsoft.com/office/powerpoint/2010/main" val="230745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nb-NO"/>
              <a:t>Filmen finner du her: </a:t>
            </a:r>
          </a:p>
          <a:p>
            <a:pPr defTabSz="457200">
              <a:defRPr/>
            </a:pPr>
            <a:r>
              <a:rPr lang="nb-NO">
                <a:hlinkClick r:id="rId3"/>
              </a:rPr>
              <a:t>https://www.fasteaksjonen.no/wp-content/uploads/sites/2/2022/12/vaere-noe-for-andre-KN.mp4</a:t>
            </a:r>
            <a:endParaRPr lang="nb-NO"/>
          </a:p>
          <a:p>
            <a:pPr defTabSz="457200">
              <a:defRPr/>
            </a:pPr>
            <a:r>
              <a:rPr lang="nb-NO"/>
              <a:t> </a:t>
            </a:r>
            <a:endParaRPr lang="nb-NO">
              <a:cs typeface="Calibri"/>
            </a:endParaRPr>
          </a:p>
          <a:p>
            <a:pPr defTabSz="457200">
              <a:defRPr/>
            </a:pPr>
            <a:r>
              <a:rPr lang="nb-NO" i="1"/>
              <a:t>Tips! Før dere ser filmen, kan du gi noen eksempler på hvordan verden henger sammen. </a:t>
            </a:r>
            <a:br>
              <a:rPr lang="nb-NO" i="1">
                <a:cs typeface="+mn-lt"/>
              </a:rPr>
            </a:br>
            <a:r>
              <a:rPr lang="nb-NO" i="1"/>
              <a:t>- Hvor mange land er representert på frokostbordet ditt? </a:t>
            </a:r>
            <a:endParaRPr lang="nb-NO"/>
          </a:p>
          <a:p>
            <a:pPr defTabSz="457200">
              <a:defRPr/>
            </a:pPr>
            <a:r>
              <a:rPr lang="nb-NO" i="1"/>
              <a:t>- Har vi (her vi bor) et eget klima upåvirket av andre steder?</a:t>
            </a:r>
            <a:endParaRPr lang="nb-NO"/>
          </a:p>
          <a:p>
            <a:pPr marL="0" marR="0" lvl="0" indent="0" algn="l" defTabSz="457200">
              <a:lnSpc>
                <a:spcPct val="117999"/>
              </a:lnSpc>
              <a:spcBef>
                <a:spcPts val="0"/>
              </a:spcBef>
              <a:spcAft>
                <a:spcPts val="0"/>
              </a:spcAft>
              <a:buClrTx/>
              <a:buSzTx/>
              <a:buFontTx/>
              <a:buNone/>
              <a:tabLst/>
              <a:defRPr/>
            </a:pPr>
            <a:endParaRPr lang="nb-NO" sz="1200" u="sng" kern="1200">
              <a:solidFill>
                <a:schemeClr val="tx1"/>
              </a:solidFill>
              <a:effectLst/>
              <a:latin typeface="+mn-lt"/>
              <a:cs typeface="Calibri"/>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200" b="0" i="1">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3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Fasteaksjonen kan vi altså være noe for andre. Den innsatsen dere gjør, betyr en stor forskjell for andre mennesker! Det skal vi snakke mer om senere. Men først: Vi beregner gjerne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Hva får dere for 300 kroner?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25</a:t>
            </a:fld>
            <a:endParaRPr lang="en-US"/>
          </a:p>
        </p:txBody>
      </p:sp>
    </p:spTree>
    <p:extLst>
      <p:ext uri="{BB962C8B-B14F-4D97-AF65-F5344CB8AC3E}">
        <p14:creationId xmlns:p14="http://schemas.microsoft.com/office/powerpoint/2010/main" val="255300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Og hvor mange halvlitere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12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27</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Whopper Meny på Burger King. Hvor mange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2 Whopper Menyer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i="1"/>
              <a:t>I</a:t>
            </a:r>
            <a:r>
              <a:rPr lang="nb-NO" sz="2400" i="1" baseline="0"/>
              <a:t> denne sliden kan du på forhånd skrive inn navnet på menigheten din, samt innsamlet beløp for 2023. Beløpet kan søkes opp på 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Altså, for 2 kinobilletter eller 12 halvlitere Pepsi Max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fjor samlet konfirmanter og andre i </a:t>
            </a:r>
            <a:r>
              <a:rPr lang="nb-NO" sz="1200" b="1" i="1" kern="1200">
                <a:solidFill>
                  <a:schemeClr val="tx1"/>
                </a:solidFill>
                <a:effectLst/>
                <a:latin typeface="+mn-lt"/>
                <a:ea typeface="+mn-ea"/>
                <a:cs typeface="+mn-cs"/>
              </a:rPr>
              <a:t>(sett inn navnet på aktuell menighet)</a:t>
            </a:r>
            <a:r>
              <a:rPr lang="nb-NO" sz="1200" kern="1200">
                <a:solidFill>
                  <a:schemeClr val="tx1"/>
                </a:solidFill>
                <a:effectLst/>
                <a:latin typeface="+mn-lt"/>
                <a:ea typeface="+mn-ea"/>
                <a:cs typeface="+mn-cs"/>
              </a:rPr>
              <a:t> menighet inn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a:t>
            </a:r>
            <a:r>
              <a:rPr lang="nb-NO" sz="1200" b="1" i="1" kern="1200">
                <a:solidFill>
                  <a:schemeClr val="tx1"/>
                </a:solidFill>
                <a:effectLst/>
                <a:latin typeface="+mn-lt"/>
                <a:ea typeface="+mn-ea"/>
                <a:cs typeface="+mn-cs"/>
              </a:rPr>
              <a:t>(legg inn aktuelt beløp i sliden)</a:t>
            </a:r>
            <a:r>
              <a:rPr lang="nb-NO" sz="1200" kern="120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Hvor mange mennesker fikk da rent vann? </a:t>
            </a:r>
            <a:r>
              <a:rPr lang="nb-NO" sz="1200" b="1" i="1" kern="1200">
                <a:solidFill>
                  <a:schemeClr val="tx1"/>
                </a:solidFill>
                <a:effectLst/>
                <a:latin typeface="+mn-lt"/>
                <a:ea typeface="+mn-ea"/>
                <a:cs typeface="+mn-cs"/>
              </a:rPr>
              <a:t>(Be gjerne konfirmantene regne ut)</a:t>
            </a:r>
            <a:r>
              <a:rPr lang="nb-NO"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Tenk det, i fjor bidro altså menigheten til at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antall mennesker fikk varig tilgang til rent vann!</a:t>
            </a:r>
          </a:p>
          <a:p>
            <a:endParaRPr lang="nb-NO"/>
          </a:p>
        </p:txBody>
      </p:sp>
    </p:spTree>
    <p:extLst>
      <p:ext uri="{BB962C8B-B14F-4D97-AF65-F5344CB8AC3E}">
        <p14:creationId xmlns:p14="http://schemas.microsoft.com/office/powerpoint/2010/main" val="313941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Først et lite tankeeksperiment. Se for deg at du har spart 200 kroner for å kjøpe deg noe du ønsker deg. Men når du kommer i butikken, er de 200 kronene dine plutselig bare verdt 10 kroner. </a:t>
            </a:r>
          </a:p>
          <a:p>
            <a:pPr>
              <a:defRPr/>
            </a:pPr>
            <a:r>
              <a:rPr lang="nb-NO" dirty="0"/>
              <a:t> </a:t>
            </a:r>
          </a:p>
          <a:p>
            <a:pPr>
              <a:defRPr/>
            </a:pPr>
            <a:r>
              <a:rPr lang="nb-NO" dirty="0"/>
              <a:t>Det høres jo helt sprøtt ut… </a:t>
            </a:r>
          </a:p>
          <a:p>
            <a:pPr>
              <a:defRPr/>
            </a:pPr>
            <a:endParaRPr lang="nb-NO" b="1" i="1" dirty="0"/>
          </a:p>
          <a:p>
            <a:pPr>
              <a:defRPr/>
            </a:pPr>
            <a:r>
              <a:rPr lang="nb-NO" b="1" i="1" dirty="0"/>
              <a:t>(Klikk en gang)</a:t>
            </a:r>
            <a:r>
              <a:rPr lang="nb-NO" dirty="0"/>
              <a:t> Men dette skjedde faktisk i Libanon i 2019, da landet opplevde en økonomisk kollaps. Bankene gikk mer eller mindre tom for kontanter, og det var nesten umulig for folk å få tak i sparepengene sine. </a:t>
            </a:r>
          </a:p>
          <a:p>
            <a:pPr marL="0" marR="0" lvl="0" indent="0" algn="l" defTabSz="914400">
              <a:lnSpc>
                <a:spcPct val="100000"/>
              </a:lnSpc>
              <a:spcBef>
                <a:spcPts val="0"/>
              </a:spcBef>
              <a:spcAft>
                <a:spcPts val="0"/>
              </a:spcAft>
              <a:buClrTx/>
              <a:buSzTx/>
              <a:buFontTx/>
              <a:buNone/>
              <a:tabLst/>
              <a:defRPr/>
            </a:pPr>
            <a:endParaRPr lang="nb-NO" dirty="0">
              <a:cs typeface="Calibri"/>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3</a:t>
            </a:fld>
            <a:endParaRPr lang="en-US"/>
          </a:p>
        </p:txBody>
      </p:sp>
    </p:spTree>
    <p:extLst>
      <p:ext uri="{BB962C8B-B14F-4D97-AF65-F5344CB8AC3E}">
        <p14:creationId xmlns:p14="http://schemas.microsoft.com/office/powerpoint/2010/main" val="3976042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Nå skal vi snakke om hvordan vi kan samle inn penger i</a:t>
            </a:r>
            <a:r>
              <a:rPr lang="nb-NO" baseline="0"/>
              <a:t> Fasteaksjonen.</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3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Konfirmanter over hele landet deltar i Fasteaksjonen.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Summen av den innsatsen hver og en av dere gjør, blir til sammen noe stort. </a:t>
            </a:r>
          </a:p>
          <a:p>
            <a:r>
              <a:rPr lang="nb-NO" sz="1200" kern="1200">
                <a:solidFill>
                  <a:schemeClr val="tx1"/>
                </a:solidFill>
                <a:effectLst/>
                <a:latin typeface="+mn-lt"/>
                <a:ea typeface="+mn-ea"/>
                <a:cs typeface="+mn-cs"/>
              </a:rPr>
              <a:t>I fjor ble det samlet inn </a:t>
            </a:r>
            <a:r>
              <a:rPr lang="nb-NO" sz="1200" b="1" i="1" kern="1200">
                <a:solidFill>
                  <a:schemeClr val="tx1"/>
                </a:solidFill>
                <a:effectLst/>
                <a:latin typeface="+mn-lt"/>
                <a:ea typeface="+mn-ea"/>
                <a:cs typeface="+mn-cs"/>
              </a:rPr>
              <a:t>35 millioner kroner</a:t>
            </a:r>
            <a:r>
              <a:rPr lang="nb-NO" sz="1200" kern="1200">
                <a:solidFill>
                  <a:schemeClr val="tx1"/>
                </a:solidFill>
                <a:effectLst/>
                <a:latin typeface="+mn-lt"/>
                <a:ea typeface="+mn-ea"/>
                <a:cs typeface="+mn-cs"/>
              </a:rPr>
              <a:t>! Nå skal vi snakke om innsamling.</a:t>
            </a:r>
          </a:p>
        </p:txBody>
      </p:sp>
      <p:sp>
        <p:nvSpPr>
          <p:cNvPr id="4" name="Slide Number Placeholder 3"/>
          <p:cNvSpPr>
            <a:spLocks noGrp="1"/>
          </p:cNvSpPr>
          <p:nvPr>
            <p:ph type="sldNum" sz="quarter" idx="10"/>
          </p:nvPr>
        </p:nvSpPr>
        <p:spPr/>
        <p:txBody>
          <a:bodyPr/>
          <a:lstStyle/>
          <a:p>
            <a:fld id="{86DBB170-65B6-4A16-9471-937CDBAE593B}" type="slidenum">
              <a:rPr lang="en-US" smtClean="0"/>
              <a:t>31</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Enten dere har gått med bøsse før, eller ikke, så kan det være greit med en liten gjennomgang av hva vi skal gjøre. Nå skal vi rett og slett ha en liten bøssebærerskole. </a:t>
            </a:r>
          </a:p>
          <a:p>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32</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8883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Dette trenger du for å kunne gå med bøsse:</a:t>
            </a:r>
          </a:p>
          <a:p>
            <a:endParaRPr lang="nb-NO" sz="1200" kern="1200">
              <a:solidFill>
                <a:schemeClr val="tx1"/>
              </a:solidFill>
              <a:effectLst/>
              <a:latin typeface="+mn-lt"/>
              <a:ea typeface="+mn-ea"/>
              <a:cs typeface="+mn-cs"/>
            </a:endParaRPr>
          </a:p>
          <a:p>
            <a:pPr marL="228600" indent="-228600">
              <a:buAutoNum type="arabicPeriod"/>
            </a:pPr>
            <a:r>
              <a:rPr lang="nb-NO" sz="1200" kern="1200">
                <a:solidFill>
                  <a:schemeClr val="tx1"/>
                </a:solidFill>
                <a:effectLst/>
                <a:latin typeface="+mn-lt"/>
                <a:ea typeface="+mn-ea"/>
                <a:cs typeface="+mn-cs"/>
              </a:rPr>
              <a:t>Plombert Kirkens Nødhjelpsbøsse med Vipps klistremerke på lokk og på siden (slik som på bildet)</a:t>
            </a:r>
          </a:p>
          <a:p>
            <a:pPr marL="228600" indent="-228600">
              <a:buAutoNum type="arabicPeriod"/>
            </a:pPr>
            <a:r>
              <a:rPr lang="nb-NO" sz="1200" kern="1200">
                <a:solidFill>
                  <a:schemeClr val="tx1"/>
                </a:solidFill>
                <a:effectLst/>
                <a:latin typeface="+mn-lt"/>
                <a:ea typeface="+mn-ea"/>
                <a:cs typeface="+mn-cs"/>
              </a:rPr>
              <a:t>ID-kort rundt halsen  med Kirkens Nødhjelpsnor </a:t>
            </a:r>
          </a:p>
          <a:p>
            <a:pPr marL="228600" indent="-228600">
              <a:buAutoNum type="arabicPeriod"/>
            </a:pPr>
            <a:r>
              <a:rPr lang="nb-NO" sz="1200" kern="1200">
                <a:solidFill>
                  <a:schemeClr val="tx1"/>
                </a:solidFill>
                <a:effectLst/>
                <a:latin typeface="+mn-lt"/>
                <a:ea typeface="+mn-ea"/>
                <a:cs typeface="+mn-cs"/>
              </a:rPr>
              <a:t>Blokk med betalingsinfo</a:t>
            </a:r>
          </a:p>
          <a:p>
            <a:pPr marL="228600" indent="-228600">
              <a:buAutoNum type="arabicPeriod"/>
            </a:pPr>
            <a:endParaRPr lang="nb-NO" sz="1200" kern="1200">
              <a:solidFill>
                <a:schemeClr val="tx1"/>
              </a:solidFill>
              <a:effectLst/>
              <a:latin typeface="+mn-lt"/>
              <a:ea typeface="+mn-ea"/>
              <a:cs typeface="+mn-cs"/>
            </a:endParaRPr>
          </a:p>
          <a:p>
            <a:pPr marL="0" indent="0">
              <a:buNone/>
            </a:pPr>
            <a:r>
              <a:rPr lang="nb-NO" sz="1200" kern="1200">
                <a:solidFill>
                  <a:schemeClr val="tx1"/>
                </a:solidFill>
                <a:effectLst/>
                <a:latin typeface="+mn-lt"/>
                <a:ea typeface="+mn-ea"/>
                <a:cs typeface="+mn-cs"/>
              </a:rPr>
              <a:t>Når dere har alt dette, så er dere klare for dør til dør aksjon! </a:t>
            </a:r>
          </a:p>
        </p:txBody>
      </p:sp>
      <p:sp>
        <p:nvSpPr>
          <p:cNvPr id="4" name="Slide Number Placeholder 3"/>
          <p:cNvSpPr>
            <a:spLocks noGrp="1"/>
          </p:cNvSpPr>
          <p:nvPr>
            <p:ph type="sldNum" sz="quarter" idx="10"/>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367062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 banker på døra, og den første vi møter er Bjørg. Og hva sier vi når hun åpner? Noen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 </a:t>
            </a:r>
            <a:r>
              <a:rPr lang="nb-NO" sz="1200" kern="1200">
                <a:solidFill>
                  <a:schemeClr val="tx1"/>
                </a:solidFill>
                <a:effectLst/>
                <a:latin typeface="+mn-lt"/>
                <a:ea typeface="+mn-ea"/>
                <a:cs typeface="+mn-cs"/>
              </a:rPr>
              <a:t>Vi kan gjerne si: «Hei, jeg kommer fra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menighet. Vil du støtte Kirkens Nødhjelps fasteaksjon?». Men så får vi et spørsmål tilbake: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«Hva går pengene til?» </a:t>
            </a:r>
            <a:r>
              <a:rPr lang="nb-NO" sz="1200" kern="1200" err="1">
                <a:solidFill>
                  <a:schemeClr val="tx1"/>
                </a:solidFill>
                <a:effectLst/>
                <a:latin typeface="+mn-lt"/>
                <a:ea typeface="+mn-ea"/>
                <a:cs typeface="+mn-cs"/>
              </a:rPr>
              <a:t>Ojsann</a:t>
            </a:r>
            <a:r>
              <a:rPr lang="nb-NO" sz="1200" kern="1200">
                <a:solidFill>
                  <a:schemeClr val="tx1"/>
                </a:solidFill>
                <a:effectLst/>
                <a:latin typeface="+mn-lt"/>
                <a:ea typeface="+mn-ea"/>
                <a:cs typeface="+mn-cs"/>
              </a:rPr>
              <a:t>, hva svarer vi da? Noen som har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Da kan vi gjerne svare: «Pengene går til Kirkens Nødhjelps arbeid over hele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a:solidFill>
                  <a:schemeClr val="tx1"/>
                </a:solidFill>
                <a:effectLst/>
                <a:latin typeface="+mn-lt"/>
                <a:ea typeface="+mn-ea"/>
                <a:cs typeface="+mn-cs"/>
              </a:rPr>
              <a:t>Her kan du i tillegg vise Jonna-filmen «Hva går pengene til?»</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34</a:t>
            </a:fld>
            <a:endParaRPr lang="en-US"/>
          </a:p>
        </p:txBody>
      </p:sp>
    </p:spTree>
    <p:extLst>
      <p:ext uri="{BB962C8B-B14F-4D97-AF65-F5344CB8AC3E}">
        <p14:creationId xmlns:p14="http://schemas.microsoft.com/office/powerpoint/2010/main" val="2306219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Dette var en god begynnelse, og vi trasker videre til neste dør. Mon tro hvem som åpner døra denne gang? Jeanette! Er det noen som husker hvordan vi presenterer oss</a:t>
            </a:r>
            <a:r>
              <a:rPr lang="nb-NO" sz="1200" b="0" kern="1200">
                <a:solidFill>
                  <a:schemeClr val="tx1"/>
                </a:solidFill>
                <a:effectLst/>
                <a:latin typeface="+mn-lt"/>
                <a:ea typeface="+mn-ea"/>
                <a:cs typeface="+mn-cs"/>
              </a:rPr>
              <a:t>?</a:t>
            </a:r>
            <a:r>
              <a:rPr lang="nb-NO" sz="1200" b="1" kern="1200">
                <a:solidFill>
                  <a:schemeClr val="tx1"/>
                </a:solidFill>
                <a:effectLst/>
                <a:latin typeface="+mn-lt"/>
                <a:ea typeface="+mn-ea"/>
                <a:cs typeface="+mn-cs"/>
              </a:rPr>
              <a:t> (</a:t>
            </a:r>
            <a:r>
              <a:rPr lang="nb-NO" sz="1200" b="1" i="1" kern="1200">
                <a:solidFill>
                  <a:schemeClr val="tx1"/>
                </a:solidFill>
                <a:effectLst/>
                <a:latin typeface="+mn-lt"/>
                <a:ea typeface="+mn-ea"/>
                <a:cs typeface="+mn-cs"/>
              </a:rPr>
              <a:t>Si gjerne i kor</a:t>
            </a:r>
            <a:r>
              <a:rPr lang="nb-NO" sz="1200" b="1" kern="1200">
                <a:solidFill>
                  <a:schemeClr val="tx1"/>
                </a:solidFill>
                <a:effectLst/>
                <a:latin typeface="+mn-lt"/>
                <a:ea typeface="+mn-ea"/>
                <a:cs typeface="+mn-cs"/>
              </a:rPr>
              <a:t>) </a:t>
            </a:r>
            <a:r>
              <a:rPr lang="nb-NO" sz="1200" kern="1200">
                <a:solidFill>
                  <a:schemeClr val="tx1"/>
                </a:solidFill>
                <a:effectLst/>
                <a:latin typeface="+mn-lt"/>
                <a:ea typeface="+mn-ea"/>
                <a:cs typeface="+mn-cs"/>
              </a:rPr>
              <a:t>«Hei, jeg kommer fra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menighet. Vil du støtte Kirkens Nødhjelps fasteaksjon?». Men Jeanette ønsker ikke å gi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og sier: «Nei takk, jeg vil ikke gi til dere». Det må hun jo få lov til, og vi svarer høflig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«OK – ha en fortsatt fin kveld».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194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Dette var litt nedtur, men vi gir ikke opp – og trasker videre til neste dør. Denne gangen møter vi Ida, og vi sier </a:t>
            </a:r>
            <a:r>
              <a:rPr lang="nb-NO" sz="1200" b="1" i="1" kern="1200">
                <a:solidFill>
                  <a:schemeClr val="tx1"/>
                </a:solidFill>
                <a:effectLst/>
                <a:latin typeface="+mn-lt"/>
                <a:ea typeface="+mn-ea"/>
                <a:cs typeface="+mn-cs"/>
              </a:rPr>
              <a:t>(i kor)</a:t>
            </a:r>
            <a:r>
              <a:rPr lang="nb-NO" sz="1200" kern="1200">
                <a:solidFill>
                  <a:schemeClr val="tx1"/>
                </a:solidFill>
                <a:effectLst/>
                <a:latin typeface="+mn-lt"/>
                <a:ea typeface="+mn-ea"/>
                <a:cs typeface="+mn-cs"/>
              </a:rPr>
              <a:t>: «Hei, jeg kommer fra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menighet. Vil du støtte Kirkens Nødhjelps fasteaksjon?». Også denne gangen får vi et spørsmål tilbake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a:solidFill>
                  <a:schemeClr val="tx1"/>
                </a:solidFill>
                <a:effectLst/>
                <a:latin typeface="+mn-lt"/>
                <a:ea typeface="+mn-ea"/>
                <a:cs typeface="+mn-cs"/>
              </a:rPr>
              <a:t>(</a:t>
            </a:r>
            <a:r>
              <a:rPr lang="nb-NO" sz="1200" b="1" i="1" kern="1200">
                <a:solidFill>
                  <a:schemeClr val="tx1"/>
                </a:solidFill>
                <a:effectLst/>
                <a:latin typeface="+mn-lt"/>
                <a:ea typeface="+mn-ea"/>
                <a:cs typeface="+mn-cs"/>
              </a:rPr>
              <a:t>Klikk en gang</a:t>
            </a:r>
            <a:r>
              <a:rPr lang="nb-NO" sz="1200" b="1" kern="1200">
                <a:solidFill>
                  <a:schemeClr val="tx1"/>
                </a:solidFill>
                <a:effectLst/>
                <a:latin typeface="+mn-lt"/>
                <a:ea typeface="+mn-ea"/>
                <a:cs typeface="+mn-cs"/>
              </a:rPr>
              <a:t>):</a:t>
            </a:r>
            <a:r>
              <a:rPr lang="nb-NO" sz="1200" kern="1200">
                <a:solidFill>
                  <a:schemeClr val="tx1"/>
                </a:solidFill>
                <a:effectLst/>
                <a:latin typeface="+mn-lt"/>
                <a:ea typeface="+mn-ea"/>
                <a:cs typeface="+mn-cs"/>
              </a:rPr>
              <a:t> «Tar dere Vipps?». Hva svarer vi da? Er det noen som husker Vipps-nummeret? Vi svarer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«Ja, du kan </a:t>
            </a:r>
            <a:r>
              <a:rPr lang="nb-NO" sz="1200" kern="1200" err="1">
                <a:solidFill>
                  <a:schemeClr val="tx1"/>
                </a:solidFill>
                <a:effectLst/>
                <a:latin typeface="+mn-lt"/>
                <a:ea typeface="+mn-ea"/>
                <a:cs typeface="+mn-cs"/>
              </a:rPr>
              <a:t>vippse</a:t>
            </a:r>
            <a:r>
              <a:rPr lang="nb-NO" sz="1200" kern="1200">
                <a:solidFill>
                  <a:schemeClr val="tx1"/>
                </a:solidFill>
                <a:effectLst/>
                <a:latin typeface="+mn-lt"/>
                <a:ea typeface="+mn-ea"/>
                <a:cs typeface="+mn-cs"/>
              </a:rPr>
              <a:t> her og nå til 2426».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74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 går videre og i døra møter vi Klaus. Vi presenterer oss, og sier </a:t>
            </a:r>
            <a:r>
              <a:rPr lang="nb-NO" sz="1200" b="1" i="1" kern="1200">
                <a:solidFill>
                  <a:schemeClr val="tx1"/>
                </a:solidFill>
                <a:effectLst/>
                <a:latin typeface="+mn-lt"/>
                <a:ea typeface="+mn-ea"/>
                <a:cs typeface="+mn-cs"/>
              </a:rPr>
              <a:t>(i kor):</a:t>
            </a:r>
            <a:r>
              <a:rPr lang="nb-NO"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«Hei, jeg kommer fra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menighet. Vil du støtte Kirkens Nødhjelps fasteaksjon?». Klaus svarer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a:defRPr/>
            </a:pPr>
            <a:r>
              <a:rPr lang="nb-NO" sz="1200" b="1" i="1" kern="1200">
                <a:solidFill>
                  <a:schemeClr val="tx1"/>
                </a:solidFill>
                <a:effectLst/>
                <a:latin typeface="+mn-lt"/>
                <a:ea typeface="+mn-ea"/>
                <a:cs typeface="+mn-cs"/>
              </a:rPr>
              <a:t>(</a:t>
            </a:r>
            <a:r>
              <a:rPr lang="nb-NO" b="1" i="1"/>
              <a:t>Klikk </a:t>
            </a:r>
            <a:r>
              <a:rPr lang="nb-NO" sz="1200" b="1" i="1" kern="1200">
                <a:solidFill>
                  <a:schemeClr val="tx1"/>
                </a:solidFill>
                <a:effectLst/>
                <a:latin typeface="+mn-lt"/>
                <a:ea typeface="+mn-ea"/>
                <a:cs typeface="+mn-cs"/>
              </a:rPr>
              <a:t>en gang)</a:t>
            </a:r>
            <a:r>
              <a:rPr lang="nb-NO" sz="1200" kern="1200">
                <a:solidFill>
                  <a:schemeClr val="tx1"/>
                </a:solidFill>
                <a:effectLst/>
                <a:latin typeface="+mn-lt"/>
                <a:ea typeface="+mn-ea"/>
                <a:cs typeface="+mn-cs"/>
              </a:rPr>
              <a:t>: «Har ikke tid akkurat nå». Hva svarer vi til det, tro? Da kan vi gjerne si</a:t>
            </a:r>
            <a:r>
              <a:rPr lang="nb-NO"/>
              <a:t> </a:t>
            </a:r>
            <a:endParaRPr lang="nb-NO"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«OK, her er en lapp, så kan du se på den når du får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356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Vi trasker videre til neste dør, og møter Brita. Vi presenterer oss, og sier </a:t>
            </a:r>
            <a:r>
              <a:rPr lang="nb-NO" sz="1200" b="1" i="1" kern="1200">
                <a:solidFill>
                  <a:schemeClr val="tx1"/>
                </a:solidFill>
                <a:effectLst/>
                <a:latin typeface="+mn-lt"/>
                <a:ea typeface="+mn-ea"/>
                <a:cs typeface="+mn-cs"/>
              </a:rPr>
              <a:t>(i kor)</a:t>
            </a:r>
            <a:r>
              <a:rPr lang="nb-NO" sz="1200" kern="1200">
                <a:solidFill>
                  <a:schemeClr val="tx1"/>
                </a:solidFill>
                <a:effectLst/>
                <a:latin typeface="+mn-lt"/>
                <a:ea typeface="+mn-ea"/>
                <a:cs typeface="+mn-cs"/>
              </a:rPr>
              <a:t>: «Hei, jeg kommer fra </a:t>
            </a:r>
            <a:r>
              <a:rPr lang="nb-NO" sz="1200" kern="1200" err="1">
                <a:solidFill>
                  <a:schemeClr val="tx1"/>
                </a:solidFill>
                <a:effectLst/>
                <a:latin typeface="+mn-lt"/>
                <a:ea typeface="+mn-ea"/>
                <a:cs typeface="+mn-cs"/>
              </a:rPr>
              <a:t>X</a:t>
            </a:r>
            <a:r>
              <a:rPr lang="nb-NO" sz="1200" kern="1200">
                <a:solidFill>
                  <a:schemeClr val="tx1"/>
                </a:solidFill>
                <a:effectLst/>
                <a:latin typeface="+mn-lt"/>
                <a:ea typeface="+mn-ea"/>
                <a:cs typeface="+mn-cs"/>
              </a:rPr>
              <a:t> menighet. Vil du støtte Kirkens Nødhjelps fasteaksjon?». Men Brita svarer </a:t>
            </a:r>
          </a:p>
          <a:p>
            <a:endParaRPr lang="nb-NO" sz="1200" b="1" i="1" kern="1200">
              <a:solidFill>
                <a:schemeClr val="tx1"/>
              </a:solidFill>
              <a:effectLst/>
              <a:latin typeface="+mn-lt"/>
              <a:ea typeface="+mn-ea"/>
              <a:cs typeface="+mn-cs"/>
            </a:endParaRPr>
          </a:p>
          <a:p>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«Har ikke kontanter». Dette er hun sikkert ikke alene om, men hva svarer vi da? </a:t>
            </a:r>
          </a:p>
          <a:p>
            <a:endParaRPr lang="nb-NO" sz="1200" b="1" i="1" kern="1200">
              <a:solidFill>
                <a:schemeClr val="tx1"/>
              </a:solidFill>
              <a:effectLst/>
              <a:latin typeface="+mn-lt"/>
              <a:ea typeface="+mn-ea"/>
              <a:cs typeface="+mn-cs"/>
            </a:endParaRPr>
          </a:p>
          <a:p>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«OK, men da kan du </a:t>
            </a:r>
            <a:r>
              <a:rPr lang="nb-NO" sz="1200" kern="1200" err="1">
                <a:solidFill>
                  <a:schemeClr val="tx1"/>
                </a:solidFill>
                <a:effectLst/>
                <a:latin typeface="+mn-lt"/>
                <a:ea typeface="+mn-ea"/>
                <a:cs typeface="+mn-cs"/>
              </a:rPr>
              <a:t>vippse</a:t>
            </a:r>
            <a:r>
              <a:rPr lang="nb-NO" sz="1200" kern="1200">
                <a:solidFill>
                  <a:schemeClr val="tx1"/>
                </a:solidFill>
                <a:effectLst/>
                <a:latin typeface="+mn-lt"/>
                <a:ea typeface="+mn-ea"/>
                <a:cs typeface="+mn-cs"/>
              </a:rPr>
              <a:t> 2426! Eller du kan betale på en av de måtene som står på denne lappen». </a:t>
            </a:r>
          </a:p>
          <a:p>
            <a:endParaRPr lang="nb-NO" sz="1200" b="1" i="1" kern="1200">
              <a:solidFill>
                <a:schemeClr val="tx1"/>
              </a:solidFill>
              <a:effectLst/>
              <a:latin typeface="+mn-lt"/>
              <a:ea typeface="+mn-ea"/>
              <a:cs typeface="+mn-cs"/>
            </a:endParaRPr>
          </a:p>
          <a:p>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r>
              <a:rPr lang="nb-NO" sz="1200" i="1" kern="1200">
                <a:solidFill>
                  <a:schemeClr val="tx1"/>
                </a:solidFill>
                <a:effectLst/>
                <a:latin typeface="+mn-lt"/>
                <a:ea typeface="+mn-ea"/>
                <a:cs typeface="+mn-cs"/>
              </a:rPr>
              <a:t>Her kan du i tillegg vise Jonna-filmen: «Har ikke kontanter» </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07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39</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196775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sz="1200" b="1" i="1" kern="1200">
                <a:solidFill>
                  <a:schemeClr val="tx1"/>
                </a:solidFill>
                <a:effectLst/>
                <a:latin typeface="+mn-lt"/>
                <a:ea typeface="+mn-ea"/>
                <a:cs typeface="+mn-cs"/>
              </a:rPr>
              <a:t>SÅ</a:t>
            </a:r>
            <a:r>
              <a:rPr lang="nb-NO" sz="1200" kern="1200">
                <a:solidFill>
                  <a:schemeClr val="tx1"/>
                </a:solidFill>
                <a:effectLst/>
                <a:latin typeface="+mn-lt"/>
                <a:ea typeface="+mn-ea"/>
                <a:cs typeface="+mn-cs"/>
              </a:rPr>
              <a:t>: Hva ville DU </a:t>
            </a:r>
            <a:r>
              <a:rPr lang="nb-NO"/>
              <a:t>og familien din prioritert om pengene plutselig mistet verdi?</a:t>
            </a:r>
            <a:br>
              <a:rPr lang="nb-NO">
                <a:cs typeface="+mn-lt"/>
              </a:rPr>
            </a:br>
            <a:r>
              <a:rPr lang="nb-NO" sz="1200" kern="1200">
                <a:solidFill>
                  <a:schemeClr val="tx1"/>
                </a:solidFill>
                <a:effectLst/>
                <a:latin typeface="+mn-lt"/>
                <a:ea typeface="+mn-ea"/>
                <a:cs typeface="+mn-cs"/>
              </a:rPr>
              <a:t>Snakk litt sammen to og to.</a:t>
            </a:r>
            <a:r>
              <a:rPr lang="nb-NO"/>
              <a:t> </a:t>
            </a:r>
            <a:endParaRPr lang="nb-NO"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54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Vi har nå sett noen </a:t>
            </a:r>
            <a:r>
              <a:rPr lang="nb-NO" sz="1200" b="1" i="1" kern="1200">
                <a:solidFill>
                  <a:schemeClr val="tx1"/>
                </a:solidFill>
                <a:effectLst/>
                <a:latin typeface="+mn-lt"/>
                <a:ea typeface="+mn-ea"/>
                <a:cs typeface="+mn-cs"/>
              </a:rPr>
              <a:t>eksempler</a:t>
            </a:r>
            <a:r>
              <a:rPr lang="nb-NO" sz="1200" kern="1200">
                <a:solidFill>
                  <a:schemeClr val="tx1"/>
                </a:solidFill>
                <a:effectLst/>
                <a:latin typeface="+mn-lt"/>
                <a:ea typeface="+mn-ea"/>
                <a:cs typeface="+mn-cs"/>
              </a:rPr>
              <a:t> på hvordan Kirkens Nødhjelp arbeider. I Fasteaksjonen samler dere inn penger til </a:t>
            </a:r>
            <a:r>
              <a:rPr lang="nb-NO" sz="1200" b="1" i="1" kern="1200">
                <a:solidFill>
                  <a:schemeClr val="tx1"/>
                </a:solidFill>
                <a:effectLst/>
                <a:latin typeface="+mn-lt"/>
                <a:ea typeface="+mn-ea"/>
                <a:cs typeface="+mn-cs"/>
              </a:rPr>
              <a:t>alt </a:t>
            </a:r>
            <a:r>
              <a:rPr lang="nb-NO" sz="1200" kern="1200">
                <a:solidFill>
                  <a:schemeClr val="tx1"/>
                </a:solidFill>
                <a:effectLst/>
                <a:latin typeface="+mn-lt"/>
                <a:ea typeface="+mn-ea"/>
                <a:cs typeface="+mn-cs"/>
              </a:rPr>
              <a:t>Kirkens Nødhjelps arbeid, og pengene brukes der de til enhver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for Fasteaksjonen. Tusen takk for at dere gjør Kirkens Nødhjelps arbeid mulig!</a:t>
            </a:r>
            <a:r>
              <a:rPr lang="nb-NO" sz="1200" b="1" kern="120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789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Og tusen takk for at DU er med på å redde og forandre liv!</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41</a:t>
            </a:fld>
            <a:endParaRPr lang="en-US"/>
          </a:p>
        </p:txBody>
      </p:sp>
    </p:spTree>
    <p:extLst>
      <p:ext uri="{BB962C8B-B14F-4D97-AF65-F5344CB8AC3E}">
        <p14:creationId xmlns:p14="http://schemas.microsoft.com/office/powerpoint/2010/main" val="281220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1"/>
              <a:t>(Ikon: Kirke)</a:t>
            </a:r>
            <a:endParaRPr lang="nb-NO"/>
          </a:p>
          <a:p>
            <a:r>
              <a:rPr lang="nb-NO"/>
              <a:t>Hvorfor skal vi snakke om dette i dag? Jo, fordi vi som kirke har et </a:t>
            </a:r>
            <a:r>
              <a:rPr lang="nb-NO" b="1" i="1"/>
              <a:t>særlig</a:t>
            </a:r>
            <a:r>
              <a:rPr lang="nb-NO"/>
              <a:t> ansvar for de i verden som lider nød. Det er dette vi kaller diakoni. Diakoni er kirkens omsorgstjeneste, og uttrykkes gjennom nestekjærlighet, inkluderende fellesskap, engasjement for klimaet og kamp for rettferdighet. </a:t>
            </a:r>
            <a:endParaRPr lang="nb-NO">
              <a:cs typeface="Calibri"/>
            </a:endParaRPr>
          </a:p>
          <a:p>
            <a:r>
              <a:rPr lang="nb-NO"/>
              <a:t> </a:t>
            </a:r>
            <a:endParaRPr lang="nb-NO">
              <a:cs typeface="Calibri"/>
            </a:endParaRPr>
          </a:p>
          <a:p>
            <a:r>
              <a:rPr lang="nb-NO" b="1" i="1"/>
              <a:t>(Klikk til nytt ikon: Kirkens Nødhjelps logo)</a:t>
            </a:r>
            <a:br>
              <a:rPr lang="nb-NO" b="1" i="1">
                <a:cs typeface="+mn-lt"/>
              </a:rPr>
            </a:br>
            <a:r>
              <a:rPr lang="nb-NO" b="1" i="1"/>
              <a:t> Kirkens Nødhjelp jobber på oppdrag fra kirkene i Norge, og er kirkenes egen bistandsorganisasjon. Det betyr at dere på en måte eier</a:t>
            </a:r>
            <a:r>
              <a:rPr lang="nb-NO"/>
              <a:t> Kirkens Nødhjelp. </a:t>
            </a:r>
            <a:endParaRPr lang="nb-NO">
              <a:cs typeface="Calibri"/>
            </a:endParaRPr>
          </a:p>
          <a:p>
            <a:r>
              <a:rPr lang="nb-NO"/>
              <a:t> </a:t>
            </a:r>
            <a:endParaRPr lang="nb-NO">
              <a:cs typeface="Calibri"/>
            </a:endParaRPr>
          </a:p>
          <a:p>
            <a:r>
              <a:rPr lang="nb-NO"/>
              <a:t>Kirkens Nødhjelp gir nødhjelp i krig og katastrofer over hele verden, men bidrar også til forandring gjennom langsiktige prosjekter for å skape varig utvikling. I dag skal vi se eksempler på noen av disse prosjektene. </a:t>
            </a:r>
            <a:endParaRPr lang="nb-NO">
              <a:cs typeface="Calibri"/>
            </a:endParaRPr>
          </a:p>
          <a:p>
            <a:r>
              <a:rPr lang="nb-NO" b="1" i="1"/>
              <a:t> </a:t>
            </a:r>
            <a:endParaRPr lang="nb-NO"/>
          </a:p>
          <a:p>
            <a:r>
              <a:rPr lang="nb-NO" b="1" i="1"/>
              <a:t>(Klikk til nytt ikon: Verden)</a:t>
            </a:r>
            <a:br>
              <a:rPr lang="nb-NO" b="1" i="1">
                <a:cs typeface="+mn-lt"/>
              </a:rPr>
            </a:br>
            <a:r>
              <a:rPr lang="nb-NO" b="1" i="1"/>
              <a:t> Kirkeårets fastetid, som vi nå er inne i, handler nettopp om å </a:t>
            </a:r>
            <a:r>
              <a:rPr lang="nb-NO" i="1"/>
              <a:t>rette blikket utover</a:t>
            </a:r>
            <a:r>
              <a:rPr lang="nb-NO"/>
              <a:t> og se dem som lider nød. Se dem som er på flukt. Se dem som mangler mat og vann. </a:t>
            </a:r>
            <a:endParaRPr lang="nb-NO">
              <a:cs typeface="Calibri"/>
            </a:endParaRPr>
          </a:p>
          <a:p>
            <a:r>
              <a:rPr lang="nb-NO"/>
              <a:t> </a:t>
            </a:r>
            <a:endParaRPr lang="nb-NO">
              <a:cs typeface="Calibri"/>
            </a:endParaRPr>
          </a:p>
          <a:p>
            <a:r>
              <a:rPr lang="nb-NO" b="1" i="1"/>
              <a:t>(Klikk til nytt ikon: Mennesker)</a:t>
            </a:r>
            <a:br>
              <a:rPr lang="nb-NO" b="1" i="1">
                <a:cs typeface="+mn-lt"/>
              </a:rPr>
            </a:br>
            <a:r>
              <a:rPr lang="nb-NO" b="1" i="1"/>
              <a:t> </a:t>
            </a:r>
            <a:r>
              <a:rPr lang="nb-NO"/>
              <a:t>Fastetiden kan inspirere oss til å gjøre noe for andre. Og her kommer DU inn. For nå er det </a:t>
            </a:r>
            <a:r>
              <a:rPr lang="nb-NO" i="1"/>
              <a:t>vår</a:t>
            </a:r>
            <a:r>
              <a:rPr lang="nb-NO"/>
              <a:t> tur til å redde og forandre liv.</a:t>
            </a:r>
            <a:endParaRPr lang="nb-NO">
              <a:cs typeface="Calibri"/>
            </a:endParaRPr>
          </a:p>
          <a:p>
            <a:r>
              <a:rPr lang="nb-NO"/>
              <a:t> </a:t>
            </a:r>
            <a:endParaRPr lang="nb-NO">
              <a:cs typeface="Calibri"/>
            </a:endParaRPr>
          </a:p>
          <a:p>
            <a:r>
              <a:rPr lang="nb-NO" b="1" i="1"/>
              <a:t>(Klikk til nytt ikon: Fastebøsse) </a:t>
            </a:r>
            <a:endParaRPr lang="nb-NO"/>
          </a:p>
          <a:p>
            <a:r>
              <a:rPr lang="nb-NO"/>
              <a:t>Og hvordan kan vi gjøre det? Jo, blant annet ved å delta i Kirkens Nødhjelps fasteaksjon 17. – 19. mars. </a:t>
            </a:r>
            <a:endParaRPr lang="nb-NO">
              <a:cs typeface="Calibri"/>
            </a:endParaRPr>
          </a:p>
          <a:p>
            <a:endParaRPr lang="nb-NO">
              <a:cs typeface="Calibri"/>
            </a:endParaRP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5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Kirkens Nødhjelp gir nødhjelp i krig og katastrofer, og er blant annet tilstede på Gaza og i Ukraina. Kirkens Nødhjelp ga også livreddende hjelp da jordskjelvet rammet Syria og Tyrkia i fjor. </a:t>
            </a:r>
          </a:p>
          <a:p>
            <a:r>
              <a:rPr lang="nb-NO"/>
              <a:t> </a:t>
            </a:r>
            <a:endParaRPr lang="nb-NO">
              <a:cs typeface="Calibri"/>
            </a:endParaRPr>
          </a:p>
          <a:p>
            <a:r>
              <a:rPr lang="nb-NO"/>
              <a:t>På bildet ser vi en søskenflokk som henter hygienepakke og </a:t>
            </a:r>
            <a:r>
              <a:rPr lang="nb-NO" err="1"/>
              <a:t>vanndunker</a:t>
            </a:r>
            <a:r>
              <a:rPr lang="nb-NO"/>
              <a:t> på en skole i Syria. Rent vann og god hygiene er livsviktig når katastrofen rammer, og forhindrer at sykdom sprer seg. </a:t>
            </a:r>
            <a:endParaRPr lang="nb-NO">
              <a:cs typeface="Calibri"/>
            </a:endParaRPr>
          </a:p>
          <a:p>
            <a:r>
              <a:rPr lang="nb-NO"/>
              <a:t> </a:t>
            </a:r>
            <a:endParaRPr lang="nb-NO">
              <a:cs typeface="Calibri"/>
            </a:endParaRPr>
          </a:p>
          <a:p>
            <a:r>
              <a:rPr lang="nb-NO"/>
              <a:t>Fattigdom handler gjerne om mangel på muligheter. Kirkens Nødhjelp bidrar derfor til å forandre liv på sikt. </a:t>
            </a:r>
            <a:endParaRPr lang="nb-NO">
              <a:cs typeface="Calibri"/>
            </a:endParaRPr>
          </a:p>
          <a:p>
            <a:endParaRPr lang="nb-NO"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6</a:t>
            </a:fld>
            <a:endParaRPr lang="en-US"/>
          </a:p>
        </p:txBody>
      </p:sp>
    </p:spTree>
    <p:extLst>
      <p:ext uri="{BB962C8B-B14F-4D97-AF65-F5344CB8AC3E}">
        <p14:creationId xmlns:p14="http://schemas.microsoft.com/office/powerpoint/2010/main" val="9410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t>Nå skal vi til Libanon og Bekaadalen. Vet noen av dere hvor Libanon er? Vi tar en titt på kartet. </a:t>
            </a:r>
          </a:p>
          <a:p>
            <a:pPr>
              <a:defRPr/>
            </a:pPr>
            <a:r>
              <a:rPr lang="nb-NO"/>
              <a:t> </a:t>
            </a:r>
            <a:endParaRPr lang="nb-NO">
              <a:cs typeface="Calibri"/>
            </a:endParaRPr>
          </a:p>
          <a:p>
            <a:pPr>
              <a:defRPr/>
            </a:pPr>
            <a:r>
              <a:rPr lang="nb-NO" b="1" i="1"/>
              <a:t>(Klikk en gang. Under filmen sier du):</a:t>
            </a:r>
            <a:r>
              <a:rPr lang="nb-NO" i="1"/>
              <a:t> </a:t>
            </a:r>
            <a:endParaRPr lang="nb-NO"/>
          </a:p>
          <a:p>
            <a:pPr>
              <a:defRPr/>
            </a:pPr>
            <a:r>
              <a:rPr lang="nb-NO"/>
              <a:t>Libanon ligger i Midtøsten, og har kystlinje i vest mot Middelhavet. </a:t>
            </a:r>
            <a:r>
              <a:rPr lang="nb-NO" err="1"/>
              <a:t>Rachelle</a:t>
            </a:r>
            <a:r>
              <a:rPr lang="nb-NO"/>
              <a:t> bor i det som kalles Bekaadalen i Libanon. Landsbyen hun bor i ligger helt på grensen til Syria. I sør grenser Libanon mot Israel.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sz="1200" kern="1200">
              <a:solidFill>
                <a:schemeClr val="tx1"/>
              </a:solidFill>
              <a:effectLst/>
              <a:latin typeface="+mn-lt"/>
              <a:cs typeface="Calibri"/>
            </a:endParaRP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7</a:t>
            </a:fld>
            <a:endParaRPr lang="en-US"/>
          </a:p>
        </p:txBody>
      </p:sp>
    </p:spTree>
    <p:extLst>
      <p:ext uri="{BB962C8B-B14F-4D97-AF65-F5344CB8AC3E}">
        <p14:creationId xmlns:p14="http://schemas.microsoft.com/office/powerpoint/2010/main" val="375008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err="1"/>
              <a:t>Rachelle</a:t>
            </a:r>
            <a:r>
              <a:rPr lang="nb-NO"/>
              <a:t> er fornøyd med livet hun lever i Bekaadalen. Men livet i Bekaadalen har ikke alltid vært like enkelt. Tidligere manglet befolkningen tilgang til rent vann, og alt drikkevann ble kjørt med lastebil en gang i uka. Folk i landsbyen måtte kjøpe vann. </a:t>
            </a:r>
          </a:p>
          <a:p>
            <a:pPr>
              <a:defRPr/>
            </a:pPr>
            <a:r>
              <a:rPr lang="nb-NO"/>
              <a:t> </a:t>
            </a:r>
            <a:endParaRPr lang="nb-NO">
              <a:cs typeface="Calibri"/>
            </a:endParaRPr>
          </a:p>
          <a:p>
            <a:pPr>
              <a:defRPr/>
            </a:pPr>
            <a:r>
              <a:rPr lang="nb-NO"/>
              <a:t>Men i 2020 sørget Kirkens Nødhjelp for rent vann til landsbyen. Det ble bygd solcellepanel, vanntank og koblet til vannrør. Den tørre dalen ble forvandlet til et fruktbart område. </a:t>
            </a:r>
            <a:endParaRPr lang="nb-NO">
              <a:cs typeface="Calibri"/>
            </a:endParaRPr>
          </a:p>
          <a:p>
            <a:pPr>
              <a:defRPr/>
            </a:pPr>
            <a:r>
              <a:rPr lang="nb-NO"/>
              <a:t> </a:t>
            </a:r>
            <a:endParaRPr lang="nb-NO">
              <a:cs typeface="Calibri"/>
            </a:endParaRPr>
          </a:p>
          <a:p>
            <a:pPr>
              <a:defRPr/>
            </a:pPr>
            <a:r>
              <a:rPr lang="nb-NO"/>
              <a:t>Nå skal vi bli med </a:t>
            </a:r>
            <a:r>
              <a:rPr lang="nb-NO" err="1"/>
              <a:t>Rachelle</a:t>
            </a:r>
            <a:r>
              <a:rPr lang="nb-NO"/>
              <a:t> til Bekaadalen: </a:t>
            </a:r>
            <a:endParaRPr lang="nb-NO">
              <a:cs typeface="Calibri"/>
            </a:endParaRPr>
          </a:p>
          <a:p>
            <a:pPr>
              <a:defRPr/>
            </a:pPr>
            <a:r>
              <a:rPr lang="nb-NO"/>
              <a:t> </a:t>
            </a:r>
            <a:endParaRPr lang="nb-NO">
              <a:cs typeface="Calibri"/>
            </a:endParaRPr>
          </a:p>
          <a:p>
            <a:pPr>
              <a:defRPr/>
            </a:pPr>
            <a:r>
              <a:rPr lang="nb-NO" b="1" i="1"/>
              <a:t>VIS FILM</a:t>
            </a:r>
            <a:r>
              <a:rPr lang="nb-NO"/>
              <a:t> </a:t>
            </a:r>
            <a:endParaRPr lang="nb-NO">
              <a:cs typeface="Calibri"/>
            </a:endParaRPr>
          </a:p>
          <a:p>
            <a:pPr marL="0" marR="0" lvl="0" indent="0" algn="l" defTabSz="914400">
              <a:lnSpc>
                <a:spcPct val="100000"/>
              </a:lnSpc>
              <a:spcBef>
                <a:spcPts val="0"/>
              </a:spcBef>
              <a:spcAft>
                <a:spcPts val="0"/>
              </a:spcAft>
              <a:buClrTx/>
              <a:buSzTx/>
              <a:buFontTx/>
              <a:buNone/>
              <a:tabLst/>
              <a:defRPr/>
            </a:pPr>
            <a:endParaRPr lang="nb-NO">
              <a:cs typeface="Calibri"/>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8</a:t>
            </a:fld>
            <a:endParaRPr lang="en-US"/>
          </a:p>
        </p:txBody>
      </p:sp>
    </p:spTree>
    <p:extLst>
      <p:ext uri="{BB962C8B-B14F-4D97-AF65-F5344CB8AC3E}">
        <p14:creationId xmlns:p14="http://schemas.microsoft.com/office/powerpoint/2010/main" val="14111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a:solidFill>
                  <a:srgbClr val="2271B1"/>
                </a:solidFill>
              </a:rPr>
              <a:t>Filmen om </a:t>
            </a:r>
            <a:r>
              <a:rPr lang="nb-NO" err="1">
                <a:solidFill>
                  <a:srgbClr val="2271B1"/>
                </a:solidFill>
              </a:rPr>
              <a:t>Rachelle</a:t>
            </a:r>
            <a:r>
              <a:rPr lang="nb-NO">
                <a:solidFill>
                  <a:srgbClr val="2271B1"/>
                </a:solidFill>
              </a:rPr>
              <a:t> finner du her: </a:t>
            </a:r>
          </a:p>
          <a:p>
            <a:pPr>
              <a:defRPr/>
            </a:pPr>
            <a:r>
              <a:rPr lang="nb-NO">
                <a:solidFill>
                  <a:srgbClr val="2271B1"/>
                </a:solidFill>
                <a:cs typeface="+mn-lt"/>
              </a:rPr>
              <a:t>https://www.fasteaksjonen.no/wp-content/uploads/sites/2/2024/01/Rachelle.mp4</a:t>
            </a:r>
          </a:p>
          <a:p>
            <a:pPr>
              <a:defRPr/>
            </a:pPr>
            <a:br>
              <a:rPr lang="nb-NO">
                <a:cs typeface="+mn-lt"/>
              </a:rPr>
            </a:br>
            <a:r>
              <a:rPr lang="nb-NO">
                <a:cs typeface="+mn-lt"/>
              </a:rPr>
              <a:t>Film om </a:t>
            </a:r>
            <a:r>
              <a:rPr lang="nb-NO" err="1">
                <a:cs typeface="+mn-lt"/>
              </a:rPr>
              <a:t>Rachelle</a:t>
            </a:r>
            <a:r>
              <a:rPr lang="nb-NO">
                <a:cs typeface="+mn-lt"/>
              </a:rPr>
              <a:t> med teksting oppe: </a:t>
            </a:r>
          </a:p>
          <a:p>
            <a:pPr>
              <a:defRPr/>
            </a:pPr>
            <a:r>
              <a:rPr lang="nb-NO">
                <a:solidFill>
                  <a:srgbClr val="2271B1"/>
                </a:solidFill>
                <a:cs typeface="+mn-lt"/>
              </a:rPr>
              <a:t>https://www.fasteaksjonen.no/wp-content/uploads/sites/2/2024/01/Rachelle-subtitles-up.mp4 </a:t>
            </a:r>
          </a:p>
          <a:p>
            <a:pPr marL="0" marR="0" lvl="0" indent="0" algn="l" defTabSz="914400">
              <a:lnSpc>
                <a:spcPct val="100000"/>
              </a:lnSpc>
              <a:spcBef>
                <a:spcPts val="0"/>
              </a:spcBef>
              <a:spcAft>
                <a:spcPts val="0"/>
              </a:spcAft>
              <a:buClrTx/>
              <a:buSzTx/>
              <a:buFontTx/>
              <a:buNone/>
              <a:tabLst/>
              <a:defRPr/>
            </a:pPr>
            <a:endParaRPr lang="nb-NO">
              <a:solidFill>
                <a:srgbClr val="2271B1"/>
              </a:solidFill>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986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04.03.2024</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5935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25684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15739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230214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9874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4093646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41995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841853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2144717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40005930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2984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9917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269468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731339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1196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396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6936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17795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24891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2726320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62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43424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66288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9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28462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30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3577456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72472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36111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82913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1825867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4186872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28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04.03.2024</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r>
              <a:rPr lang="nb-NO"/>
              <a:t> </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85435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18881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91866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1108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48070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9182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4015212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3245507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106541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81550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5338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259641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03895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365447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400473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52646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4083660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351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259845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your</a:t>
            </a:r>
            <a:r>
              <a:rPr lang="nb-NO"/>
              <a:t> video</a:t>
            </a:r>
          </a:p>
        </p:txBody>
      </p:sp>
    </p:spTree>
    <p:extLst>
      <p:ext uri="{BB962C8B-B14F-4D97-AF65-F5344CB8AC3E}">
        <p14:creationId xmlns:p14="http://schemas.microsoft.com/office/powerpoint/2010/main" val="2987409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679118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106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19945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8935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188013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82732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048597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303114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639262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36425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21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2952689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47846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arge photo">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880530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3858408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cxnSp>
        <p:nvCxnSpPr>
          <p:cNvPr id="4" name="Straight Connector 3"/>
          <p:cNvCxnSpPr/>
          <p:nvPr userDrawn="1"/>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nb-NO" err="1"/>
              <a:t>Click</a:t>
            </a:r>
            <a:r>
              <a:rPr lang="nb-NO"/>
              <a:t> to </a:t>
            </a:r>
            <a:r>
              <a:rPr lang="nb-NO" err="1"/>
              <a:t>edit</a:t>
            </a:r>
            <a:r>
              <a:rPr lang="nb-NO"/>
              <a:t> Master </a:t>
            </a:r>
            <a:r>
              <a:rPr lang="nb-NO" err="1"/>
              <a:t>text</a:t>
            </a:r>
            <a:r>
              <a:rPr lang="nb-NO"/>
              <a:t> styles</a:t>
            </a:r>
          </a:p>
        </p:txBody>
      </p:sp>
    </p:spTree>
    <p:extLst>
      <p:ext uri="{BB962C8B-B14F-4D97-AF65-F5344CB8AC3E}">
        <p14:creationId xmlns:p14="http://schemas.microsoft.com/office/powerpoint/2010/main" val="1398130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8303335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r>
              <a:t>Sosiale medier - uttak - resultater</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7729275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0005158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467882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79929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57465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192446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721433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32423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45365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67197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1_Photo">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174713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Emty ">
  <p:cSld name="Emty ">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75491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eloverskrift" type="secHead">
  <p:cSld name="Deloverskrift">
    <p:bg>
      <p:bgPr>
        <a:solidFill>
          <a:srgbClr val="E8423B"/>
        </a:solidFill>
        <a:effectLst/>
      </p:bgPr>
    </p:bg>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8" name="Google Shape;48;p13"/>
          <p:cNvSpPr txBox="1"/>
          <p:nvPr/>
        </p:nvSpPr>
        <p:spPr>
          <a:xfrm>
            <a:off x="0" y="-246221"/>
            <a:ext cx="3693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x-none" sz="1000" b="1" i="0" u="none" strike="noStrike" cap="none">
                <a:solidFill>
                  <a:schemeClr val="dk1"/>
                </a:solidFill>
                <a:latin typeface="Calibri"/>
                <a:ea typeface="Calibri"/>
                <a:cs typeface="Calibri"/>
                <a:sym typeface="Calibri"/>
              </a:rPr>
              <a:t>Tittelside II</a:t>
            </a:r>
            <a:endParaRPr sz="1400" b="0" i="0" u="none" strike="noStrike" cap="none">
              <a:solidFill>
                <a:srgbClr val="000000"/>
              </a:solidFill>
              <a:latin typeface="Arial"/>
              <a:ea typeface="Arial"/>
              <a:cs typeface="Arial"/>
              <a:sym typeface="Arial"/>
            </a:endParaRPr>
          </a:p>
        </p:txBody>
      </p:sp>
      <p:pic>
        <p:nvPicPr>
          <p:cNvPr id="49" name="Google Shape;49;p13"/>
          <p:cNvPicPr preferRelativeResize="0"/>
          <p:nvPr/>
        </p:nvPicPr>
        <p:blipFill rotWithShape="1">
          <a:blip r:embed="rId2">
            <a:alphaModFix/>
          </a:blip>
          <a:srcRect/>
          <a:stretch/>
        </p:blipFill>
        <p:spPr>
          <a:xfrm>
            <a:off x="10788502" y="203052"/>
            <a:ext cx="1130594" cy="1130594"/>
          </a:xfrm>
          <a:prstGeom prst="rect">
            <a:avLst/>
          </a:prstGeom>
          <a:noFill/>
          <a:ln>
            <a:noFill/>
          </a:ln>
        </p:spPr>
      </p:pic>
    </p:spTree>
    <p:extLst>
      <p:ext uri="{BB962C8B-B14F-4D97-AF65-F5344CB8AC3E}">
        <p14:creationId xmlns:p14="http://schemas.microsoft.com/office/powerpoint/2010/main" val="390377127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One Phrase">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482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88986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741114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21149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5112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ulletpoints 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488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748617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ulletpoints 2">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8880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Bulletpoints 2">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2816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Large photo">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515743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2_Large photo">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033584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1_Large photo">
  <p:cSld name="1_Large photo">
    <p:spTree>
      <p:nvGrpSpPr>
        <p:cNvPr id="1" name="Shape 107"/>
        <p:cNvGrpSpPr/>
        <p:nvPr/>
      </p:nvGrpSpPr>
      <p:grpSpPr>
        <a:xfrm>
          <a:off x="0" y="0"/>
          <a:ext cx="0" cy="0"/>
          <a:chOff x="0" y="0"/>
          <a:chExt cx="0" cy="0"/>
        </a:xfrm>
      </p:grpSpPr>
      <p:sp>
        <p:nvSpPr>
          <p:cNvPr id="108" name="Google Shape;108;p25"/>
          <p:cNvSpPr>
            <a:spLocks noGrp="1"/>
          </p:cNvSpPr>
          <p:nvPr>
            <p:ph type="pic" idx="2"/>
          </p:nvPr>
        </p:nvSpPr>
        <p:spPr>
          <a:xfrm>
            <a:off x="4050456" y="0"/>
            <a:ext cx="8141543" cy="6857999"/>
          </a:xfrm>
          <a:prstGeom prst="rect">
            <a:avLst/>
          </a:prstGeom>
          <a:solidFill>
            <a:schemeClr val="lt1"/>
          </a:solidFill>
          <a:ln>
            <a:noFill/>
          </a:ln>
        </p:spPr>
      </p:sp>
      <p:sp>
        <p:nvSpPr>
          <p:cNvPr id="109" name="Google Shape;109;p25"/>
          <p:cNvSpPr txBox="1">
            <a:spLocks noGrp="1"/>
          </p:cNvSpPr>
          <p:nvPr>
            <p:ph type="body" idx="1"/>
          </p:nvPr>
        </p:nvSpPr>
        <p:spPr>
          <a:xfrm>
            <a:off x="254737" y="1341685"/>
            <a:ext cx="3445393"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0" name="Google Shape;110;p25"/>
          <p:cNvSpPr txBox="1">
            <a:spLocks noGrp="1"/>
          </p:cNvSpPr>
          <p:nvPr>
            <p:ph type="title"/>
          </p:nvPr>
        </p:nvSpPr>
        <p:spPr>
          <a:xfrm>
            <a:off x="254737" y="613292"/>
            <a:ext cx="3445393" cy="7283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Arial"/>
              <a:buNone/>
              <a:defRPr sz="28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06926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 and photo 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0366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Text and photo 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7305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ext and photo 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4108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0564091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hart 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875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951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hart 2">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8238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53117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076101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666785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Comparison Photo with title">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4576384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Video ">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54336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SmartArt">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92490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One Phrase">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0909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One Phrase">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518502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Last slide English">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02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image" Target="../media/image1.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image" Target="../media/image1.png"/><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theme" Target="../theme/theme3.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4.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2219714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779" r:id="rId28"/>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38519598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9">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72408108"/>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504102394"/>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3.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atering plants with a hose&#10;&#10;Description automatically generated">
            <a:extLst>
              <a:ext uri="{FF2B5EF4-FFF2-40B4-BE49-F238E27FC236}">
                <a16:creationId xmlns:a16="http://schemas.microsoft.com/office/drawing/2014/main" id="{8DD3F5A0-9781-85EF-E49E-078ACB276302}"/>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15" name="Picture 14" descr="A logo with a bird in a purple circle&#10;&#10;Description automatically generated">
            <a:extLst>
              <a:ext uri="{FF2B5EF4-FFF2-40B4-BE49-F238E27FC236}">
                <a16:creationId xmlns:a16="http://schemas.microsoft.com/office/drawing/2014/main" id="{77470A10-79B0-1CB4-2A20-FEF3030A4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8636" y="231921"/>
            <a:ext cx="2787936" cy="1340925"/>
          </a:xfrm>
          <a:prstGeom prst="rect">
            <a:avLst/>
          </a:prstGeom>
        </p:spPr>
      </p:pic>
    </p:spTree>
    <p:extLst>
      <p:ext uri="{BB962C8B-B14F-4D97-AF65-F5344CB8AC3E}">
        <p14:creationId xmlns:p14="http://schemas.microsoft.com/office/powerpoint/2010/main" val="187501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0B6B383-D901-9DA3-F87F-B7985B5AF79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black and white logo&#10;&#10;Description automatically generated">
            <a:extLst>
              <a:ext uri="{FF2B5EF4-FFF2-40B4-BE49-F238E27FC236}">
                <a16:creationId xmlns:a16="http://schemas.microsoft.com/office/drawing/2014/main" id="{8CDD64B0-E2E0-8F0F-981B-19C3D3FFE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40383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shing her hands&#10;&#10;Description automatically generated">
            <a:extLst>
              <a:ext uri="{FF2B5EF4-FFF2-40B4-BE49-F238E27FC236}">
                <a16:creationId xmlns:a16="http://schemas.microsoft.com/office/drawing/2014/main" id="{34AB27FA-F9E9-B50E-ED99-BE4D3B791401}"/>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729" b="7729"/>
          <a:stretch>
            <a:fillRect/>
          </a:stretch>
        </p:blipFill>
        <p:spPr>
          <a:xfrm>
            <a:off x="0" y="0"/>
            <a:ext cx="12192000" cy="68580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D44290EC-413C-FEEB-5EA8-E0D82D27B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29825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006" y="-525184"/>
            <a:ext cx="8223988" cy="8222161"/>
          </a:xfrm>
          <a:prstGeom prst="rect">
            <a:avLst/>
          </a:prstGeom>
        </p:spPr>
      </p:pic>
    </p:spTree>
    <p:extLst>
      <p:ext uri="{BB962C8B-B14F-4D97-AF65-F5344CB8AC3E}">
        <p14:creationId xmlns:p14="http://schemas.microsoft.com/office/powerpoint/2010/main" val="34941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To jenter i Libanon</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6051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21B2B-7078-CEDE-9E8A-A2F3019983ED}"/>
              </a:ext>
            </a:extLst>
          </p:cNvPr>
          <p:cNvSpPr txBox="1"/>
          <p:nvPr/>
        </p:nvSpPr>
        <p:spPr>
          <a:xfrm>
            <a:off x="1505810" y="2690057"/>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771 millioner</a:t>
            </a:r>
          </a:p>
        </p:txBody>
      </p:sp>
      <p:sp>
        <p:nvSpPr>
          <p:cNvPr id="4" name="TextBox 3">
            <a:extLst>
              <a:ext uri="{FF2B5EF4-FFF2-40B4-BE49-F238E27FC236}">
                <a16:creationId xmlns:a16="http://schemas.microsoft.com/office/drawing/2014/main" id="{754EA50E-B8CC-98A5-BED5-EFB1CEF2ECE9}"/>
              </a:ext>
            </a:extLst>
          </p:cNvPr>
          <p:cNvSpPr txBox="1"/>
          <p:nvPr/>
        </p:nvSpPr>
        <p:spPr>
          <a:xfrm>
            <a:off x="5792835" y="2668060"/>
            <a:ext cx="244891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700 barn</a:t>
            </a:r>
          </a:p>
        </p:txBody>
      </p:sp>
      <p:sp>
        <p:nvSpPr>
          <p:cNvPr id="6" name="TextBox 5">
            <a:extLst>
              <a:ext uri="{FF2B5EF4-FFF2-40B4-BE49-F238E27FC236}">
                <a16:creationId xmlns:a16="http://schemas.microsoft.com/office/drawing/2014/main" id="{947A7C39-86DA-20F0-0F28-0645DA385816}"/>
              </a:ext>
            </a:extLst>
          </p:cNvPr>
          <p:cNvSpPr txBox="1"/>
          <p:nvPr/>
        </p:nvSpPr>
        <p:spPr>
          <a:xfrm>
            <a:off x="542611" y="620174"/>
            <a:ext cx="9652597" cy="369332"/>
          </a:xfrm>
          <a:prstGeom prst="rect">
            <a:avLst/>
          </a:prstGeom>
          <a:noFill/>
        </p:spPr>
        <p:txBody>
          <a:bodyPr wrap="square" rtlCol="0">
            <a:spAutoFit/>
          </a:bodyPr>
          <a:lstStyle/>
          <a:p>
            <a:r>
              <a:rPr lang="nb-NO">
                <a:solidFill>
                  <a:srgbClr val="5A0058"/>
                </a:solidFill>
                <a:latin typeface="Verdana Pro Semibold" panose="020B0704030504040204" pitchFamily="34" charset="0"/>
              </a:rPr>
              <a:t>VANN ER INGEN SELVFØLGE</a:t>
            </a:r>
          </a:p>
        </p:txBody>
      </p:sp>
      <p:sp>
        <p:nvSpPr>
          <p:cNvPr id="16" name="TextBox 15">
            <a:extLst>
              <a:ext uri="{FF2B5EF4-FFF2-40B4-BE49-F238E27FC236}">
                <a16:creationId xmlns:a16="http://schemas.microsoft.com/office/drawing/2014/main" id="{CF7BDDC7-B53C-04B0-C381-5974F4BD0053}"/>
              </a:ext>
            </a:extLst>
          </p:cNvPr>
          <p:cNvSpPr txBox="1"/>
          <p:nvPr/>
        </p:nvSpPr>
        <p:spPr>
          <a:xfrm>
            <a:off x="9317226" y="2668060"/>
            <a:ext cx="2322851"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494 millioner</a:t>
            </a:r>
          </a:p>
        </p:txBody>
      </p:sp>
      <p:pic>
        <p:nvPicPr>
          <p:cNvPr id="10" name="Picture 9" descr="Icon&#10;&#10;Description automatically generated">
            <a:extLst>
              <a:ext uri="{FF2B5EF4-FFF2-40B4-BE49-F238E27FC236}">
                <a16:creationId xmlns:a16="http://schemas.microsoft.com/office/drawing/2014/main" id="{6D301070-A12C-59FF-2828-FEE826C8D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151" y="2357138"/>
            <a:ext cx="587450" cy="1071862"/>
          </a:xfrm>
          <a:prstGeom prst="rect">
            <a:avLst/>
          </a:prstGeom>
        </p:spPr>
      </p:pic>
      <p:pic>
        <p:nvPicPr>
          <p:cNvPr id="14" name="Picture 13" descr="Icon&#10;&#10;Description automatically generated">
            <a:extLst>
              <a:ext uri="{FF2B5EF4-FFF2-40B4-BE49-F238E27FC236}">
                <a16:creationId xmlns:a16="http://schemas.microsoft.com/office/drawing/2014/main" id="{9F7809B6-CF58-6F71-8018-9EE493E3A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261" y="2449828"/>
            <a:ext cx="830674" cy="919918"/>
          </a:xfrm>
          <a:prstGeom prst="rect">
            <a:avLst/>
          </a:prstGeom>
        </p:spPr>
      </p:pic>
      <p:pic>
        <p:nvPicPr>
          <p:cNvPr id="21" name="Picture 20" descr="Shape, circle&#10;&#10;Description automatically generated">
            <a:extLst>
              <a:ext uri="{FF2B5EF4-FFF2-40B4-BE49-F238E27FC236}">
                <a16:creationId xmlns:a16="http://schemas.microsoft.com/office/drawing/2014/main" id="{DE953262-69EF-BE4F-3BDF-31D781CB2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669" y="2449284"/>
            <a:ext cx="637805" cy="943213"/>
          </a:xfrm>
          <a:prstGeom prst="rect">
            <a:avLst/>
          </a:prstGeom>
        </p:spPr>
      </p:pic>
    </p:spTree>
    <p:extLst>
      <p:ext uri="{BB962C8B-B14F-4D97-AF65-F5344CB8AC3E}">
        <p14:creationId xmlns:p14="http://schemas.microsoft.com/office/powerpoint/2010/main" val="13261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7"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childTnLst>
                                </p:cTn>
                              </p:par>
                              <p:par>
                                <p:cTn id="22" presetID="9" presetClass="emph" presetSubtype="0" nodeType="withEffect">
                                  <p:stCondLst>
                                    <p:cond delay="0"/>
                                  </p:stCondLst>
                                  <p:childTnLst>
                                    <p:set>
                                      <p:cBhvr>
                                        <p:cTn id="23" dur="indefinite"/>
                                        <p:tgtEl>
                                          <p:spTgt spid="21"/>
                                        </p:tgtEl>
                                        <p:attrNameLst>
                                          <p:attrName>style.opacity</p:attrName>
                                        </p:attrNameLst>
                                      </p:cBhvr>
                                      <p:to>
                                        <p:strVal val="0.25"/>
                                      </p:to>
                                    </p:set>
                                    <p:animEffect filter="image" prLst="opacity: 0.25">
                                      <p:cBhvr rctx="IE">
                                        <p:cTn id="24" dur="indefinite"/>
                                        <p:tgtEl>
                                          <p:spTgt spid="21"/>
                                        </p:tgtEl>
                                      </p:cBhvr>
                                    </p:animEffect>
                                  </p:childTnLst>
                                </p:cTn>
                              </p:par>
                              <p:par>
                                <p:cTn id="25" presetID="9" presetClass="emph" presetSubtype="0" grpId="1" nodeType="withEffect">
                                  <p:stCondLst>
                                    <p:cond delay="0"/>
                                  </p:stCondLst>
                                  <p:childTnLst>
                                    <p:set>
                                      <p:cBhvr>
                                        <p:cTn id="26" dur="indefinite"/>
                                        <p:tgtEl>
                                          <p:spTgt spid="2"/>
                                        </p:tgtEl>
                                        <p:attrNameLst>
                                          <p:attrName>style.opacity</p:attrName>
                                        </p:attrNameLst>
                                      </p:cBhvr>
                                      <p:to>
                                        <p:strVal val="0.25"/>
                                      </p:to>
                                    </p:set>
                                    <p:animEffect filter="image" prLst="opacity: 0.25">
                                      <p:cBhvr rctx="IE">
                                        <p:cTn id="27" dur="indefinite"/>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9" presetClass="emph" presetSubtype="0" grpId="1" nodeType="withEffect">
                                  <p:stCondLst>
                                    <p:cond delay="0"/>
                                  </p:stCondLst>
                                  <p:childTnLst>
                                    <p:set>
                                      <p:cBhvr>
                                        <p:cTn id="37" dur="indefinite"/>
                                        <p:tgtEl>
                                          <p:spTgt spid="4"/>
                                        </p:tgtEl>
                                        <p:attrNameLst>
                                          <p:attrName>style.opacity</p:attrName>
                                        </p:attrNameLst>
                                      </p:cBhvr>
                                      <p:to>
                                        <p:strVal val="0.25"/>
                                      </p:to>
                                    </p:set>
                                    <p:animEffect filter="image" prLst="opacity: 0.25">
                                      <p:cBhvr rctx="IE">
                                        <p:cTn id="38" dur="indefinite"/>
                                        <p:tgtEl>
                                          <p:spTgt spid="4"/>
                                        </p:tgtEl>
                                      </p:cBhvr>
                                    </p:animEffect>
                                  </p:childTnLst>
                                </p:cTn>
                              </p:par>
                              <p:par>
                                <p:cTn id="39" presetID="9" presetClass="emph" presetSubtype="0" nodeType="withEffect">
                                  <p:stCondLst>
                                    <p:cond delay="0"/>
                                  </p:stCondLst>
                                  <p:childTnLst>
                                    <p:set>
                                      <p:cBhvr>
                                        <p:cTn id="40" dur="indefinite"/>
                                        <p:tgtEl>
                                          <p:spTgt spid="14"/>
                                        </p:tgtEl>
                                        <p:attrNameLst>
                                          <p:attrName>style.opacity</p:attrName>
                                        </p:attrNameLst>
                                      </p:cBhvr>
                                      <p:to>
                                        <p:strVal val="0.25"/>
                                      </p:to>
                                    </p:set>
                                    <p:animEffect filter="image" prLst="opacity: 0.25">
                                      <p:cBhvr rctx="IE">
                                        <p:cTn id="41" dur="indefinite"/>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1" nodeType="clickEffect">
                                  <p:stCondLst>
                                    <p:cond delay="0"/>
                                  </p:stCondLst>
                                  <p:childTnLst>
                                    <p:set>
                                      <p:cBhvr>
                                        <p:cTn id="45" dur="indefinite"/>
                                        <p:tgtEl>
                                          <p:spTgt spid="16"/>
                                        </p:tgtEl>
                                        <p:attrNameLst>
                                          <p:attrName>style.opacity</p:attrName>
                                        </p:attrNameLst>
                                      </p:cBhvr>
                                      <p:to>
                                        <p:strVal val="0.25"/>
                                      </p:to>
                                    </p:set>
                                    <p:animEffect filter="image" prLst="opacity: 0.25">
                                      <p:cBhvr rctx="IE">
                                        <p:cTn id="46" dur="indefinite"/>
                                        <p:tgtEl>
                                          <p:spTgt spid="16"/>
                                        </p:tgtEl>
                                      </p:cBhvr>
                                    </p:animEffect>
                                  </p:childTnLst>
                                </p:cTn>
                              </p:par>
                              <p:par>
                                <p:cTn id="47" presetID="9" presetClass="emph" presetSubtype="0" nodeType="withEffect">
                                  <p:stCondLst>
                                    <p:cond delay="0"/>
                                  </p:stCondLst>
                                  <p:childTnLst>
                                    <p:set>
                                      <p:cBhvr>
                                        <p:cTn id="48" dur="indefinite"/>
                                        <p:tgtEl>
                                          <p:spTgt spid="10"/>
                                        </p:tgtEl>
                                        <p:attrNameLst>
                                          <p:attrName>style.opacity</p:attrName>
                                        </p:attrNameLst>
                                      </p:cBhvr>
                                      <p:to>
                                        <p:strVal val="0.25"/>
                                      </p:to>
                                    </p:set>
                                    <p:animEffect filter="image" prLst="opacity: 0.25">
                                      <p:cBhvr rctx="IE">
                                        <p:cTn id="4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«Hvordan klarer Vegard Harm seg uten vann?»</a:t>
            </a:r>
          </a:p>
        </p:txBody>
      </p:sp>
    </p:spTree>
    <p:extLst>
      <p:ext uri="{BB962C8B-B14F-4D97-AF65-F5344CB8AC3E}">
        <p14:creationId xmlns:p14="http://schemas.microsoft.com/office/powerpoint/2010/main" val="39488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a:solidFill>
                  <a:srgbClr val="480E55"/>
                </a:solidFill>
                <a:latin typeface="Verdana Pro Semibold" panose="020B0704030504040204" pitchFamily="34" charset="0"/>
                <a:ea typeface="+mj-ea"/>
                <a:cs typeface="+mj-cs"/>
                <a:sym typeface="Verdana"/>
              </a:rPr>
              <a:t>HVA KAN VI GJØRE?</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353815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9"/>
                                        </p:tgtEl>
                                      </p:cBhvr>
                                      <p:by x="150000" y="150000"/>
                                    </p:animScale>
                                  </p:childTnLst>
                                </p:cTn>
                              </p:par>
                              <p:par>
                                <p:cTn id="7" presetID="6" presetClass="emph" presetSubtype="0" fill="hold" grpId="0" nodeType="withEffect">
                                  <p:stCondLst>
                                    <p:cond delay="0"/>
                                  </p:stCondLst>
                                  <p:childTnLst>
                                    <p:animScale>
                                      <p:cBhvr>
                                        <p:cTn id="8" dur="2000" fill="hold"/>
                                        <p:tgtEl>
                                          <p:spTgt spid="10"/>
                                        </p:tgtEl>
                                      </p:cBhvr>
                                      <p:by x="150000" y="150000"/>
                                    </p:animScale>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9" presetClass="emph" presetSubtype="0" grpId="0" nodeType="withEffect">
                                  <p:stCondLst>
                                    <p:cond delay="0"/>
                                  </p:stCondLst>
                                  <p:childTnLst>
                                    <p:set>
                                      <p:cBhvr>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par>
                                <p:cTn id="17" presetID="9" presetClass="emph" presetSubtype="0" nodeType="withEffect">
                                  <p:stCondLst>
                                    <p:cond delay="0"/>
                                  </p:stCondLst>
                                  <p:childTnLst>
                                    <p:set>
                                      <p:cBhvr>
                                        <p:cTn id="18" dur="indefinite"/>
                                        <p:tgtEl>
                                          <p:spTgt spid="22"/>
                                        </p:tgtEl>
                                        <p:attrNameLst>
                                          <p:attrName>style.opacity</p:attrName>
                                        </p:attrNameLst>
                                      </p:cBhvr>
                                      <p:to>
                                        <p:strVal val="0.5"/>
                                      </p:to>
                                    </p:set>
                                    <p:animEffect filter="image" prLst="opacity: 0.5">
                                      <p:cBhvr rctx="IE">
                                        <p:cTn id="19" dur="indefinite"/>
                                        <p:tgtEl>
                                          <p:spTgt spid="22"/>
                                        </p:tgtEl>
                                      </p:cBhvr>
                                    </p:animEffect>
                                  </p:childTnLst>
                                </p:cTn>
                              </p:par>
                              <p:par>
                                <p:cTn id="20" presetID="9" presetClass="emph" presetSubtype="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4"/>
                                        </p:tgtEl>
                                        <p:attrNameLst>
                                          <p:attrName>style.opacity</p:attrName>
                                        </p:attrNameLst>
                                      </p:cBhvr>
                                      <p:to>
                                        <p:strVal val="0.5"/>
                                      </p:to>
                                    </p:set>
                                    <p:animEffect filter="image" prLst="opacity: 0.5">
                                      <p:cBhvr rctx="IE">
                                        <p:cTn id="25" dur="indefinite"/>
                                        <p:tgtEl>
                                          <p:spTgt spid="4"/>
                                        </p:tgtEl>
                                      </p:cBhvr>
                                    </p:animEffect>
                                  </p:childTnLst>
                                </p:cTn>
                              </p:par>
                              <p:par>
                                <p:cTn id="26" presetID="9" presetClass="emph" presetSubtype="0" nodeType="withEffect">
                                  <p:stCondLst>
                                    <p:cond delay="0"/>
                                  </p:stCondLst>
                                  <p:childTnLst>
                                    <p:set>
                                      <p:cBhvr>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grpId="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6" name="Picture Placeholder 5" descr="A group of people hugging&#10;&#10;Description automatically generated">
            <a:extLst>
              <a:ext uri="{FF2B5EF4-FFF2-40B4-BE49-F238E27FC236}">
                <a16:creationId xmlns:a16="http://schemas.microsoft.com/office/drawing/2014/main" id="{4880B86D-8BBD-8130-0CE9-9D54184EF80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2" name="Picture 1" descr="Icon&#10;&#10;Description automatically generated">
            <a:extLst>
              <a:ext uri="{FF2B5EF4-FFF2-40B4-BE49-F238E27FC236}">
                <a16:creationId xmlns:a16="http://schemas.microsoft.com/office/drawing/2014/main" id="{1FD5FB60-5277-1F64-D68A-4C083D088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59" y="302364"/>
            <a:ext cx="805270" cy="891785"/>
          </a:xfrm>
          <a:prstGeom prst="rect">
            <a:avLst/>
          </a:prstGeom>
        </p:spPr>
      </p:pic>
      <p:pic>
        <p:nvPicPr>
          <p:cNvPr id="3" name="Picture 2">
            <a:extLst>
              <a:ext uri="{FF2B5EF4-FFF2-40B4-BE49-F238E27FC236}">
                <a16:creationId xmlns:a16="http://schemas.microsoft.com/office/drawing/2014/main" id="{35252DB3-67B8-173B-0BF1-B6569B9F35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58402" y="6320774"/>
            <a:ext cx="1541925" cy="275081"/>
          </a:xfrm>
          <a:prstGeom prst="rect">
            <a:avLst/>
          </a:prstGeom>
        </p:spPr>
      </p:pic>
    </p:spTree>
    <p:extLst>
      <p:ext uri="{BB962C8B-B14F-4D97-AF65-F5344CB8AC3E}">
        <p14:creationId xmlns:p14="http://schemas.microsoft.com/office/powerpoint/2010/main" val="428017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181"/>
        <p:cNvGrpSpPr/>
        <p:nvPr/>
      </p:nvGrpSpPr>
      <p:grpSpPr>
        <a:xfrm>
          <a:off x="0" y="0"/>
          <a:ext cx="0" cy="0"/>
          <a:chOff x="0" y="0"/>
          <a:chExt cx="0" cy="0"/>
        </a:xfrm>
      </p:grpSpPr>
      <p:pic>
        <p:nvPicPr>
          <p:cNvPr id="182" name="Google Shape;182;p42"/>
          <p:cNvPicPr preferRelativeResize="0"/>
          <p:nvPr/>
        </p:nvPicPr>
        <p:blipFill>
          <a:blip r:embed="rId3">
            <a:alphaModFix/>
          </a:blip>
          <a:stretch>
            <a:fillRect/>
          </a:stretch>
        </p:blipFill>
        <p:spPr>
          <a:xfrm>
            <a:off x="6987341" y="1512669"/>
            <a:ext cx="4595059" cy="4054331"/>
          </a:xfrm>
          <a:prstGeom prst="rect">
            <a:avLst/>
          </a:prstGeom>
          <a:noFill/>
          <a:ln>
            <a:noFill/>
          </a:ln>
        </p:spPr>
      </p:pic>
      <p:sp>
        <p:nvSpPr>
          <p:cNvPr id="2" name="Rectangle 1">
            <a:extLst>
              <a:ext uri="{FF2B5EF4-FFF2-40B4-BE49-F238E27FC236}">
                <a16:creationId xmlns:a16="http://schemas.microsoft.com/office/drawing/2014/main" id="{673610C4-38BE-1BFE-88DE-0183BBBCE656}"/>
              </a:ext>
            </a:extLst>
          </p:cNvPr>
          <p:cNvSpPr/>
          <p:nvPr/>
        </p:nvSpPr>
        <p:spPr>
          <a:xfrm>
            <a:off x="9580457" y="5771408"/>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85301D-2055-AD39-1B8A-7F18B47A0AB2}"/>
              </a:ext>
            </a:extLst>
          </p:cNvPr>
          <p:cNvSpPr/>
          <p:nvPr/>
        </p:nvSpPr>
        <p:spPr>
          <a:xfrm>
            <a:off x="10018815" y="332854"/>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05897B0-2FAD-4468-F06D-8F7B2FD806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7854"/>
            <a:ext cx="5440218" cy="5440218"/>
          </a:xfrm>
          <a:prstGeom prst="rect">
            <a:avLst/>
          </a:prstGeom>
        </p:spPr>
      </p:pic>
      <p:sp>
        <p:nvSpPr>
          <p:cNvPr id="7" name="Equals 6">
            <a:extLst>
              <a:ext uri="{FF2B5EF4-FFF2-40B4-BE49-F238E27FC236}">
                <a16:creationId xmlns:a16="http://schemas.microsoft.com/office/drawing/2014/main" id="{BB847578-4896-11DB-E79A-290C7F6D66C4}"/>
              </a:ext>
            </a:extLst>
          </p:cNvPr>
          <p:cNvSpPr/>
          <p:nvPr/>
        </p:nvSpPr>
        <p:spPr>
          <a:xfrm>
            <a:off x="4849091" y="3217889"/>
            <a:ext cx="1477818" cy="773545"/>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700" tmFilter="0, 0; .2, .5; .8, .5; 1, 0"/>
                                        <p:tgtEl>
                                          <p:spTgt spid="182"/>
                                        </p:tgtEl>
                                      </p:cBhvr>
                                    </p:animEffect>
                                    <p:animScale>
                                      <p:cBhvr>
                                        <p:cTn id="13" dur="350" autoRev="1" fill="hold"/>
                                        <p:tgtEl>
                                          <p:spTgt spid="182"/>
                                        </p:tgtEl>
                                      </p:cBhvr>
                                      <p:by x="105000" y="105000"/>
                                    </p:animScale>
                                  </p:childTnLst>
                                </p:cTn>
                              </p:par>
                              <p:par>
                                <p:cTn id="14" presetID="26" presetClass="emph" presetSubtype="0" fill="hold" nodeType="withEffect">
                                  <p:stCondLst>
                                    <p:cond delay="600"/>
                                  </p:stCondLst>
                                  <p:childTnLst>
                                    <p:animEffect transition="out" filter="fade">
                                      <p:cBhvr>
                                        <p:cTn id="15" dur="700" tmFilter="0, 0; .2, .5; .8, .5; 1, 0"/>
                                        <p:tgtEl>
                                          <p:spTgt spid="182"/>
                                        </p:tgtEl>
                                      </p:cBhvr>
                                    </p:animEffect>
                                    <p:animScale>
                                      <p:cBhvr>
                                        <p:cTn id="16" dur="350" autoRev="1" fill="hold"/>
                                        <p:tgtEl>
                                          <p:spTgt spid="182"/>
                                        </p:tgtEl>
                                      </p:cBhvr>
                                      <p:by x="105000" y="105000"/>
                                    </p:animScale>
                                  </p:childTnLst>
                                </p:cTn>
                              </p:par>
                              <p:par>
                                <p:cTn id="17" presetID="26" presetClass="emph" presetSubtype="0" fill="hold" nodeType="withEffect">
                                  <p:stCondLst>
                                    <p:cond delay="1100"/>
                                  </p:stCondLst>
                                  <p:childTnLst>
                                    <p:animEffect transition="out" filter="fade">
                                      <p:cBhvr>
                                        <p:cTn id="18" dur="800" tmFilter="0, 0; .2, .5; .8, .5; 1, 0"/>
                                        <p:tgtEl>
                                          <p:spTgt spid="182"/>
                                        </p:tgtEl>
                                      </p:cBhvr>
                                    </p:animEffect>
                                    <p:animScale>
                                      <p:cBhvr>
                                        <p:cTn id="19" dur="400" autoRev="1" fill="hold"/>
                                        <p:tgtEl>
                                          <p:spTgt spid="182"/>
                                        </p:tgtEl>
                                      </p:cBhvr>
                                      <p:by x="105000" y="105000"/>
                                    </p:animScale>
                                  </p:childTnLst>
                                </p:cTn>
                              </p:par>
                              <p:par>
                                <p:cTn id="20" presetID="26" presetClass="emph" presetSubtype="0" fill="hold" nodeType="withEffect">
                                  <p:stCondLst>
                                    <p:cond delay="1700"/>
                                  </p:stCondLst>
                                  <p:childTnLst>
                                    <p:animEffect transition="out" filter="fade">
                                      <p:cBhvr>
                                        <p:cTn id="21" dur="800" tmFilter="0, 0; .2, .5; .8, .5; 1, 0"/>
                                        <p:tgtEl>
                                          <p:spTgt spid="182"/>
                                        </p:tgtEl>
                                      </p:cBhvr>
                                    </p:animEffect>
                                    <p:animScale>
                                      <p:cBhvr>
                                        <p:cTn id="22" dur="400" autoRev="1" fill="hold"/>
                                        <p:tgtEl>
                                          <p:spTgt spid="1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00711B-CCF1-B91F-6EC5-68AAAEA1600B}"/>
              </a:ext>
            </a:extLst>
          </p:cNvPr>
          <p:cNvSpPr/>
          <p:nvPr/>
        </p:nvSpPr>
        <p:spPr>
          <a:xfrm>
            <a:off x="9580457"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range text on a black background&#10;&#10;Description automatically generated">
            <a:extLst>
              <a:ext uri="{FF2B5EF4-FFF2-40B4-BE49-F238E27FC236}">
                <a16:creationId xmlns:a16="http://schemas.microsoft.com/office/drawing/2014/main" id="{1A9527F4-8B73-F584-7F5F-E7CED21F0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323" y="1142351"/>
            <a:ext cx="7445353" cy="4573297"/>
          </a:xfrm>
          <a:prstGeom prst="rect">
            <a:avLst/>
          </a:prstGeom>
        </p:spPr>
      </p:pic>
    </p:spTree>
    <p:extLst>
      <p:ext uri="{BB962C8B-B14F-4D97-AF65-F5344CB8AC3E}">
        <p14:creationId xmlns:p14="http://schemas.microsoft.com/office/powerpoint/2010/main" val="15671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483327" y="2038263"/>
            <a:ext cx="11225346" cy="1758537"/>
          </a:xfrm>
        </p:spPr>
        <p:txBody>
          <a:bodyPr/>
          <a:lstStyle/>
          <a:p>
            <a:r>
              <a:rPr lang="nb-NO" sz="5400">
                <a:latin typeface="Verdana Pro Semibold" panose="020B0704030504040204" pitchFamily="34" charset="0"/>
              </a:rPr>
              <a:t>HÅP I EN DRÅPE VANN</a:t>
            </a:r>
          </a:p>
        </p:txBody>
      </p:sp>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300" b="0" i="0" u="none" strike="noStrike" kern="1200" cap="none" spc="0" normalizeH="0" baseline="0" noProof="0">
                <a:ln>
                  <a:noFill/>
                </a:ln>
                <a:solidFill>
                  <a:srgbClr val="FFFFFF"/>
                </a:solidFill>
                <a:effectLst/>
                <a:uLnTx/>
                <a:uFillTx/>
                <a:latin typeface="Verdana Pro Light" panose="020B0304030504040204" pitchFamily="34" charset="0"/>
                <a:ea typeface="+mn-ea"/>
                <a:cs typeface="+mn-cs"/>
              </a:rPr>
              <a:t>Fasteaksjonen </a:t>
            </a:r>
            <a:r>
              <a:rPr lang="nb-NO" sz="2300" b="0">
                <a:solidFill>
                  <a:srgbClr val="FFFFFF"/>
                </a:solidFill>
                <a:latin typeface="Verdana Pro Light" panose="020B0304030504040204" pitchFamily="34" charset="0"/>
              </a:rPr>
              <a:t>17.</a:t>
            </a:r>
            <a:r>
              <a:rPr kumimoji="0" lang="nb-NO" sz="2300" b="0" i="0" u="none" strike="noStrike" kern="1200" cap="none" spc="0" normalizeH="0" baseline="0" noProof="0">
                <a:ln>
                  <a:noFill/>
                </a:ln>
                <a:solidFill>
                  <a:srgbClr val="FFFFFF"/>
                </a:solidFill>
                <a:effectLst/>
                <a:uLnTx/>
                <a:uFillTx/>
                <a:latin typeface="Verdana Pro Light" panose="020B0304030504040204" pitchFamily="34" charset="0"/>
                <a:ea typeface="+mn-ea"/>
                <a:cs typeface="+mn-cs"/>
              </a:rPr>
              <a:t>-19. mars 2024</a:t>
            </a: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Tree>
    <p:extLst>
      <p:ext uri="{BB962C8B-B14F-4D97-AF65-F5344CB8AC3E}">
        <p14:creationId xmlns:p14="http://schemas.microsoft.com/office/powerpoint/2010/main" val="307676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CDE9BC7-81A4-E643-B032-157FA604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40" y="2456959"/>
            <a:ext cx="8067748" cy="13201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B228F40-A7FC-7E95-56EC-2275FF906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4667">
            <a:off x="1177136" y="3320743"/>
            <a:ext cx="8496872" cy="1980262"/>
          </a:xfrm>
          <a:prstGeom prst="rect">
            <a:avLst/>
          </a:prstGeom>
        </p:spPr>
      </p:pic>
      <p:pic>
        <p:nvPicPr>
          <p:cNvPr id="5" name="Picture 4" descr="Text&#10;&#10;Description automatically generated">
            <a:extLst>
              <a:ext uri="{FF2B5EF4-FFF2-40B4-BE49-F238E27FC236}">
                <a16:creationId xmlns:a16="http://schemas.microsoft.com/office/drawing/2014/main" id="{FB35E0CE-C0FB-E8E8-B9B4-930F70187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9244">
            <a:off x="143082" y="1068342"/>
            <a:ext cx="8496876" cy="1488709"/>
          </a:xfrm>
          <a:prstGeom prst="rect">
            <a:avLst/>
          </a:prstGeom>
        </p:spPr>
      </p:pic>
      <p:pic>
        <p:nvPicPr>
          <p:cNvPr id="8" name="Picture 7" descr="Text&#10;&#10;Description automatically generated">
            <a:extLst>
              <a:ext uri="{FF2B5EF4-FFF2-40B4-BE49-F238E27FC236}">
                <a16:creationId xmlns:a16="http://schemas.microsoft.com/office/drawing/2014/main" id="{2BE7F225-49EB-1A69-ADFE-081E54129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0272">
            <a:off x="142904" y="5094497"/>
            <a:ext cx="8496876" cy="13201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F5BB20-F688-F1CB-BCE8-0966B3EA4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40">
            <a:off x="4419121" y="491888"/>
            <a:ext cx="7914664" cy="130820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741913-D83E-0E6F-448D-CF315B005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35682">
            <a:off x="6141878" y="3149160"/>
            <a:ext cx="6629107" cy="1720281"/>
          </a:xfrm>
          <a:prstGeom prst="rect">
            <a:avLst/>
          </a:prstGeom>
        </p:spPr>
      </p:pic>
      <p:sp>
        <p:nvSpPr>
          <p:cNvPr id="2" name="Rectangle 1">
            <a:extLst>
              <a:ext uri="{FF2B5EF4-FFF2-40B4-BE49-F238E27FC236}">
                <a16:creationId xmlns:a16="http://schemas.microsoft.com/office/drawing/2014/main" id="{1439340D-2CB6-86F1-DEBA-A8838559B622}"/>
              </a:ext>
            </a:extLst>
          </p:cNvPr>
          <p:cNvSpPr/>
          <p:nvPr/>
        </p:nvSpPr>
        <p:spPr>
          <a:xfrm>
            <a:off x="9639834" y="5664530"/>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range text on a black background&#10;&#10;Description automatically generated">
            <a:extLst>
              <a:ext uri="{FF2B5EF4-FFF2-40B4-BE49-F238E27FC236}">
                <a16:creationId xmlns:a16="http://schemas.microsoft.com/office/drawing/2014/main" id="{1265BA30-BF16-0AAA-2276-15AEE5C526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8221" y="5921834"/>
            <a:ext cx="1244798" cy="764615"/>
          </a:xfrm>
          <a:prstGeom prst="rect">
            <a:avLst/>
          </a:prstGeom>
        </p:spPr>
      </p:pic>
    </p:spTree>
    <p:extLst>
      <p:ext uri="{BB962C8B-B14F-4D97-AF65-F5344CB8AC3E}">
        <p14:creationId xmlns:p14="http://schemas.microsoft.com/office/powerpoint/2010/main" val="161261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9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16" fill="hold" nodeType="withEffect">
                                  <p:stCondLst>
                                    <p:cond delay="18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27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fill="hold" nodeType="withEffect">
                                  <p:stCondLst>
                                    <p:cond delay="36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39834" y="5664530"/>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Orange text on a black background&#10;&#10;Description automatically generated">
            <a:extLst>
              <a:ext uri="{FF2B5EF4-FFF2-40B4-BE49-F238E27FC236}">
                <a16:creationId xmlns:a16="http://schemas.microsoft.com/office/drawing/2014/main" id="{0175E076-6E0C-30B2-99B9-8D8558388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221" y="5901768"/>
            <a:ext cx="1244798" cy="764615"/>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C353D129-6162-BD70-F6D7-A10E06D21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6295">
            <a:off x="1933736" y="2308312"/>
            <a:ext cx="8866259" cy="1262687"/>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2F57035-89A4-4DF4-2896-56B09699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717" y="1259067"/>
            <a:ext cx="7806351" cy="1607190"/>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C2CFB6AB-3D3E-2446-54EE-DFDA8D8D1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7629">
            <a:off x="3691048" y="826563"/>
            <a:ext cx="7282976" cy="1789118"/>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1579244C-CA61-F748-EE2E-279C77FC9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1222">
            <a:off x="632138" y="3162576"/>
            <a:ext cx="8382890" cy="1826780"/>
          </a:xfrm>
          <a:prstGeom prst="rect">
            <a:avLst/>
          </a:prstGeom>
        </p:spPr>
      </p:pic>
      <p:pic>
        <p:nvPicPr>
          <p:cNvPr id="15" name="Picture 14">
            <a:extLst>
              <a:ext uri="{FF2B5EF4-FFF2-40B4-BE49-F238E27FC236}">
                <a16:creationId xmlns:a16="http://schemas.microsoft.com/office/drawing/2014/main" id="{3B056FEA-9E6B-C477-6961-4193C9C269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03" y="3059733"/>
            <a:ext cx="10620394" cy="1115050"/>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CE651D34-2BBF-F1C6-8368-D320F4945F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94878">
            <a:off x="3171156" y="4486996"/>
            <a:ext cx="8912805" cy="1709305"/>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2B21402-0BEB-C106-E3C8-CAA671EBF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31129">
            <a:off x="-321722" y="317310"/>
            <a:ext cx="7048005" cy="1826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par>
                                <p:cTn id="15" presetID="53" presetClass="entr" presetSubtype="16" fill="hold" nodeType="withEffect">
                                  <p:stCondLst>
                                    <p:cond delay="21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par>
                                <p:cTn id="20" presetID="53" presetClass="entr" presetSubtype="16" fill="hold" nodeType="withEffect">
                                  <p:stCondLst>
                                    <p:cond delay="30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par>
                                <p:cTn id="25" presetID="53" presetClass="entr" presetSubtype="16" fill="hold" nodeType="withEffect">
                                  <p:stCondLst>
                                    <p:cond delay="390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Effect transition="in" filter="fade">
                                      <p:cBhvr>
                                        <p:cTn id="34" dur="1000"/>
                                        <p:tgtEl>
                                          <p:spTgt spid="15"/>
                                        </p:tgtEl>
                                      </p:cBhvr>
                                    </p:animEffect>
                                  </p:childTnLst>
                                </p:cTn>
                              </p:par>
                              <p:par>
                                <p:cTn id="35" presetID="53" presetClass="entr" presetSubtype="16" fill="hold" nodeType="withEffect">
                                  <p:stCondLst>
                                    <p:cond delay="560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16152"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group of women holding newspapers&#10;&#10;Description automatically generated">
            <a:extLst>
              <a:ext uri="{FF2B5EF4-FFF2-40B4-BE49-F238E27FC236}">
                <a16:creationId xmlns:a16="http://schemas.microsoft.com/office/drawing/2014/main" id="{ED9E4C8A-5C8F-B8E5-23C8-5BE328EEAF25}"/>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140" r="140"/>
          <a:stretch>
            <a:fillRect/>
          </a:stretch>
        </p:blipFill>
        <p:spPr/>
      </p:pic>
      <p:pic>
        <p:nvPicPr>
          <p:cNvPr id="10" name="Picture 9" descr="Orange text on a black background&#10;&#10;Description automatically generated">
            <a:extLst>
              <a:ext uri="{FF2B5EF4-FFF2-40B4-BE49-F238E27FC236}">
                <a16:creationId xmlns:a16="http://schemas.microsoft.com/office/drawing/2014/main" id="{3CA85CBE-A4E6-6EF6-847B-F334E664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744" y="5932396"/>
            <a:ext cx="1244798" cy="764615"/>
          </a:xfrm>
          <a:prstGeom prst="rect">
            <a:avLst/>
          </a:prstGeom>
        </p:spPr>
      </p:pic>
    </p:spTree>
    <p:extLst>
      <p:ext uri="{BB962C8B-B14F-4D97-AF65-F5344CB8AC3E}">
        <p14:creationId xmlns:p14="http://schemas.microsoft.com/office/powerpoint/2010/main" val="35509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415600" y="2851400"/>
            <a:ext cx="11360800" cy="1155200"/>
          </a:xfrm>
          <a:prstGeom prst="rect">
            <a:avLst/>
          </a:prstGeom>
        </p:spPr>
        <p:txBody>
          <a:bodyPr spcFirstLastPara="1" wrap="square" lIns="121900" tIns="121900" rIns="121900" bIns="121900" anchor="b" anchorCtr="0">
            <a:noAutofit/>
          </a:bodyPr>
          <a:lstStyle/>
          <a:p>
            <a:pPr>
              <a:buSzPts val="990"/>
            </a:pPr>
            <a:r>
              <a:rPr lang="no" sz="5840">
                <a:solidFill>
                  <a:srgbClr val="FB6500"/>
                </a:solidFill>
                <a:latin typeface="Playfair Display Black"/>
                <a:ea typeface="Playfair Display Black"/>
                <a:cs typeface="Playfair Display Black"/>
                <a:sym typeface="Playfair Display Black"/>
              </a:rPr>
              <a:t>Bli med å spre Verdens Beste Nyheter 30.april!</a:t>
            </a:r>
            <a:endParaRPr sz="5840">
              <a:solidFill>
                <a:srgbClr val="FB6500"/>
              </a:solidFill>
              <a:latin typeface="Playfair Display Black"/>
              <a:ea typeface="Playfair Display Black"/>
              <a:cs typeface="Playfair Display Black"/>
              <a:sym typeface="Playfair Display Black"/>
            </a:endParaRPr>
          </a:p>
        </p:txBody>
      </p:sp>
      <p:pic>
        <p:nvPicPr>
          <p:cNvPr id="88" name="Google Shape;88;p17"/>
          <p:cNvPicPr preferRelativeResize="0"/>
          <p:nvPr/>
        </p:nvPicPr>
        <p:blipFill>
          <a:blip r:embed="rId3">
            <a:alphaModFix/>
          </a:blip>
          <a:stretch>
            <a:fillRect/>
          </a:stretch>
        </p:blipFill>
        <p:spPr>
          <a:xfrm>
            <a:off x="9771033" y="5238167"/>
            <a:ext cx="1720436" cy="105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«Vær noe for andre»</a:t>
            </a:r>
          </a:p>
        </p:txBody>
      </p:sp>
    </p:spTree>
    <p:extLst>
      <p:ext uri="{BB962C8B-B14F-4D97-AF65-F5344CB8AC3E}">
        <p14:creationId xmlns:p14="http://schemas.microsoft.com/office/powerpoint/2010/main" val="20124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39FC9-CAA9-418D-7826-BAE1FD16B736}"/>
              </a:ext>
            </a:extLst>
          </p:cNvPr>
          <p:cNvSpPr txBox="1"/>
          <p:nvPr/>
        </p:nvSpPr>
        <p:spPr>
          <a:xfrm>
            <a:off x="111177" y="3232411"/>
            <a:ext cx="11969646" cy="64633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BF4E9"/>
                </a:solidFill>
                <a:effectLst/>
                <a:uLnTx/>
                <a:uFillTx/>
                <a:latin typeface="Verdana Pro Semibold" panose="020B0704030504040204" pitchFamily="34" charset="0"/>
                <a:sym typeface="Verdana"/>
              </a:rPr>
              <a:t>HVOR M</a:t>
            </a:r>
            <a:r>
              <a:rPr lang="en-US" sz="3600">
                <a:solidFill>
                  <a:srgbClr val="FBF4E9"/>
                </a:solidFill>
                <a:latin typeface="Verdana Pro Semibold" panose="020B0704030504040204" pitchFamily="34" charset="0"/>
                <a:sym typeface="Verdana"/>
              </a:rPr>
              <a:t>YE FÅR DU FOR 300 KRONER?</a:t>
            </a:r>
            <a:endParaRPr kumimoji="0" lang="en-US" sz="3600" b="0" i="0" u="none" strike="noStrike" kern="1200" cap="none" spc="0" normalizeH="0" baseline="0" noProof="0">
              <a:ln>
                <a:noFill/>
              </a:ln>
              <a:solidFill>
                <a:srgbClr val="FBF4E9"/>
              </a:solidFill>
              <a:effectLst/>
              <a:uLnTx/>
              <a:uFillTx/>
              <a:latin typeface="Verdana Pro Semibold" panose="020B0704030504040204" pitchFamily="34" charset="0"/>
              <a:sym typeface="Verdana"/>
            </a:endParaRPr>
          </a:p>
        </p:txBody>
      </p:sp>
      <p:pic>
        <p:nvPicPr>
          <p:cNvPr id="8" name="Picture 7" descr="A black and white logo&#10;&#10;Description automatically generated">
            <a:extLst>
              <a:ext uri="{FF2B5EF4-FFF2-40B4-BE49-F238E27FC236}">
                <a16:creationId xmlns:a16="http://schemas.microsoft.com/office/drawing/2014/main" id="{2BBE3915-6750-368F-7B6B-1176E06C7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4071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sym typeface="Verdana"/>
              </a:rPr>
              <a:t>HVOR MANGE KINOBILLETTER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4245428" y="1681842"/>
            <a:ext cx="3690257" cy="3494315"/>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a:ln>
                  <a:noFill/>
                </a:ln>
                <a:solidFill>
                  <a:srgbClr val="FBF4E9"/>
                </a:solidFill>
                <a:effectLst/>
                <a:uLnTx/>
                <a:uFillTx/>
                <a:latin typeface="Verdana Pro Light" panose="020B0304030504040204" pitchFamily="34" charset="0"/>
                <a:sym typeface="Verdana"/>
              </a:rPr>
              <a:t>2 kinobilletter </a:t>
            </a:r>
            <a:endParaRPr kumimoji="0" lang="nb-NO" sz="1800" b="0" i="0" u="none" strike="noStrike" kern="1200" cap="none" spc="0" normalizeH="0" baseline="0">
              <a:ln>
                <a:noFill/>
              </a:ln>
              <a:solidFill>
                <a:srgbClr val="FBF4E9"/>
              </a:solidFill>
              <a:effectLst/>
              <a:uLnTx/>
              <a:uFillTx/>
              <a:latin typeface="Verdana Pro Light" panose="020B0304030504040204" pitchFamily="34" charset="0"/>
              <a:sym typeface="Verdana"/>
            </a:endParaRPr>
          </a:p>
        </p:txBody>
      </p:sp>
      <p:pic>
        <p:nvPicPr>
          <p:cNvPr id="4" name="Picture 3" descr="A black and white logo&#10;&#10;Description automatically generated">
            <a:extLst>
              <a:ext uri="{FF2B5EF4-FFF2-40B4-BE49-F238E27FC236}">
                <a16:creationId xmlns:a16="http://schemas.microsoft.com/office/drawing/2014/main" id="{A9DCCBFD-E32B-0244-C12F-6520233F3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63867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ea typeface="+mj-ea"/>
                <a:cs typeface="+mj-cs"/>
                <a:sym typeface="Verdana"/>
              </a:rPr>
              <a:t>HVOR MANGE 0,5L PEPSI MAX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j-ea"/>
              <a:cs typeface="+mj-cs"/>
              <a:sym typeface="Verdana"/>
            </a:endParaRPr>
          </a:p>
        </p:txBody>
      </p:sp>
      <p:pic>
        <p:nvPicPr>
          <p:cNvPr id="16" name="Picture 15" descr="A white bottle with a black background&#10;&#10;Description automatically generated">
            <a:extLst>
              <a:ext uri="{FF2B5EF4-FFF2-40B4-BE49-F238E27FC236}">
                <a16:creationId xmlns:a16="http://schemas.microsoft.com/office/drawing/2014/main" id="{0EE250D4-D188-433B-38BF-B7B4A0B22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1604673"/>
            <a:ext cx="987504" cy="1974716"/>
          </a:xfrm>
          <a:prstGeom prst="rect">
            <a:avLst/>
          </a:prstGeom>
        </p:spPr>
      </p:pic>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12 </a:t>
            </a:r>
            <a:r>
              <a:rPr lang="en-US" sz="2800" noProof="0">
                <a:solidFill>
                  <a:srgbClr val="FBF4E9"/>
                </a:solidFill>
                <a:latin typeface="Verdana Pro Light" panose="020B0304030504040204" pitchFamily="34" charset="0"/>
                <a:sym typeface="Verdana"/>
              </a:rPr>
              <a:t>P</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epsi </a:t>
            </a:r>
            <a:r>
              <a:rPr lang="en-US" sz="2800">
                <a:solidFill>
                  <a:srgbClr val="FBF4E9"/>
                </a:solidFill>
                <a:latin typeface="Verdana Pro Light" panose="020B0304030504040204" pitchFamily="34" charset="0"/>
                <a:sym typeface="Verdana"/>
              </a:rPr>
              <a:t>M</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ax</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2" name="Picture 1" descr="A white bottle with a black background&#10;&#10;Description automatically generated">
            <a:extLst>
              <a:ext uri="{FF2B5EF4-FFF2-40B4-BE49-F238E27FC236}">
                <a16:creationId xmlns:a16="http://schemas.microsoft.com/office/drawing/2014/main" id="{CFD3F5EF-28D9-DFBB-22DC-C19C8B5F2D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1604671"/>
            <a:ext cx="987504" cy="1974716"/>
          </a:xfrm>
          <a:prstGeom prst="rect">
            <a:avLst/>
          </a:prstGeom>
        </p:spPr>
      </p:pic>
      <p:pic>
        <p:nvPicPr>
          <p:cNvPr id="3" name="Picture 2" descr="A white bottle with a black background&#10;&#10;Description automatically generated">
            <a:extLst>
              <a:ext uri="{FF2B5EF4-FFF2-40B4-BE49-F238E27FC236}">
                <a16:creationId xmlns:a16="http://schemas.microsoft.com/office/drawing/2014/main" id="{13D77615-56AE-3E78-A04B-909F1B4B01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1604671"/>
            <a:ext cx="987504" cy="1974716"/>
          </a:xfrm>
          <a:prstGeom prst="rect">
            <a:avLst/>
          </a:prstGeom>
        </p:spPr>
      </p:pic>
      <p:pic>
        <p:nvPicPr>
          <p:cNvPr id="4" name="Picture 3" descr="A white bottle with a black background&#10;&#10;Description automatically generated">
            <a:extLst>
              <a:ext uri="{FF2B5EF4-FFF2-40B4-BE49-F238E27FC236}">
                <a16:creationId xmlns:a16="http://schemas.microsoft.com/office/drawing/2014/main" id="{86BBF15B-3A86-A110-856A-F9EEA88D86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1604670"/>
            <a:ext cx="987504" cy="1974716"/>
          </a:xfrm>
          <a:prstGeom prst="rect">
            <a:avLst/>
          </a:prstGeom>
        </p:spPr>
      </p:pic>
      <p:pic>
        <p:nvPicPr>
          <p:cNvPr id="6" name="Picture 5" descr="A white bottle with a black background&#10;&#10;Description automatically generated">
            <a:extLst>
              <a:ext uri="{FF2B5EF4-FFF2-40B4-BE49-F238E27FC236}">
                <a16:creationId xmlns:a16="http://schemas.microsoft.com/office/drawing/2014/main" id="{F01CB65F-FAC5-520C-E2F3-14389AD5E9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1604670"/>
            <a:ext cx="987504" cy="1974716"/>
          </a:xfrm>
          <a:prstGeom prst="rect">
            <a:avLst/>
          </a:prstGeom>
        </p:spPr>
      </p:pic>
      <p:pic>
        <p:nvPicPr>
          <p:cNvPr id="7" name="Picture 6" descr="A white bottle with a black background&#10;&#10;Description automatically generated">
            <a:extLst>
              <a:ext uri="{FF2B5EF4-FFF2-40B4-BE49-F238E27FC236}">
                <a16:creationId xmlns:a16="http://schemas.microsoft.com/office/drawing/2014/main" id="{F675B065-5527-E5BD-A41F-B9B4A547D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1604670"/>
            <a:ext cx="987504" cy="1974716"/>
          </a:xfrm>
          <a:prstGeom prst="rect">
            <a:avLst/>
          </a:prstGeom>
        </p:spPr>
      </p:pic>
      <p:pic>
        <p:nvPicPr>
          <p:cNvPr id="27" name="Picture 26" descr="A white bottle with a black background&#10;&#10;Description automatically generated">
            <a:extLst>
              <a:ext uri="{FF2B5EF4-FFF2-40B4-BE49-F238E27FC236}">
                <a16:creationId xmlns:a16="http://schemas.microsoft.com/office/drawing/2014/main" id="{A7FB35C3-6816-9773-3695-2D868BE93A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3429002"/>
            <a:ext cx="987504" cy="1974716"/>
          </a:xfrm>
          <a:prstGeom prst="rect">
            <a:avLst/>
          </a:prstGeom>
        </p:spPr>
      </p:pic>
      <p:pic>
        <p:nvPicPr>
          <p:cNvPr id="28" name="Picture 27" descr="A white bottle with a black background&#10;&#10;Description automatically generated">
            <a:extLst>
              <a:ext uri="{FF2B5EF4-FFF2-40B4-BE49-F238E27FC236}">
                <a16:creationId xmlns:a16="http://schemas.microsoft.com/office/drawing/2014/main" id="{5EEFDB8B-6324-2984-B37E-8690D9201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3429000"/>
            <a:ext cx="987504" cy="1974716"/>
          </a:xfrm>
          <a:prstGeom prst="rect">
            <a:avLst/>
          </a:prstGeom>
        </p:spPr>
      </p:pic>
      <p:pic>
        <p:nvPicPr>
          <p:cNvPr id="29" name="Picture 28" descr="A white bottle with a black background&#10;&#10;Description automatically generated">
            <a:extLst>
              <a:ext uri="{FF2B5EF4-FFF2-40B4-BE49-F238E27FC236}">
                <a16:creationId xmlns:a16="http://schemas.microsoft.com/office/drawing/2014/main" id="{66F113C4-922C-FDE1-3DEA-8B941BF715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3429000"/>
            <a:ext cx="987504" cy="1974716"/>
          </a:xfrm>
          <a:prstGeom prst="rect">
            <a:avLst/>
          </a:prstGeom>
        </p:spPr>
      </p:pic>
      <p:pic>
        <p:nvPicPr>
          <p:cNvPr id="30" name="Picture 29" descr="A white bottle with a black background&#10;&#10;Description automatically generated">
            <a:extLst>
              <a:ext uri="{FF2B5EF4-FFF2-40B4-BE49-F238E27FC236}">
                <a16:creationId xmlns:a16="http://schemas.microsoft.com/office/drawing/2014/main" id="{95B31AE8-B309-1ECD-85CE-E87ECF5AC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3428999"/>
            <a:ext cx="987504" cy="1974716"/>
          </a:xfrm>
          <a:prstGeom prst="rect">
            <a:avLst/>
          </a:prstGeom>
        </p:spPr>
      </p:pic>
      <p:pic>
        <p:nvPicPr>
          <p:cNvPr id="31" name="Picture 30" descr="A white bottle with a black background&#10;&#10;Description automatically generated">
            <a:extLst>
              <a:ext uri="{FF2B5EF4-FFF2-40B4-BE49-F238E27FC236}">
                <a16:creationId xmlns:a16="http://schemas.microsoft.com/office/drawing/2014/main" id="{B8C1FF4A-0470-EFFF-14BE-045513001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3428999"/>
            <a:ext cx="987504" cy="1974716"/>
          </a:xfrm>
          <a:prstGeom prst="rect">
            <a:avLst/>
          </a:prstGeom>
        </p:spPr>
      </p:pic>
      <p:pic>
        <p:nvPicPr>
          <p:cNvPr id="32" name="Picture 31" descr="A white bottle with a black background&#10;&#10;Description automatically generated">
            <a:extLst>
              <a:ext uri="{FF2B5EF4-FFF2-40B4-BE49-F238E27FC236}">
                <a16:creationId xmlns:a16="http://schemas.microsoft.com/office/drawing/2014/main" id="{2E0239D8-5A75-E152-4501-8C2DFEC17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3428999"/>
            <a:ext cx="987504" cy="1974716"/>
          </a:xfrm>
          <a:prstGeom prst="rect">
            <a:avLst/>
          </a:prstGeom>
        </p:spPr>
      </p:pic>
      <p:pic>
        <p:nvPicPr>
          <p:cNvPr id="9" name="Picture 8" descr="A black and white logo&#10;&#10;Description automatically generated">
            <a:extLst>
              <a:ext uri="{FF2B5EF4-FFF2-40B4-BE49-F238E27FC236}">
                <a16:creationId xmlns:a16="http://schemas.microsoft.com/office/drawing/2014/main" id="{7BDBC559-B5DB-4499-D42A-AB28A3E0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5117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8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21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24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26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3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33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2" y="329235"/>
            <a:ext cx="7622639"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rPr>
              <a:t>HVOR MANGE WHOPPER MENYER FRA BURGER KING FÅR DU FOR 300 KR?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2" name="Picture 1" descr="A white burger with a black background&#10;&#10;Description automatically generated">
            <a:extLst>
              <a:ext uri="{FF2B5EF4-FFF2-40B4-BE49-F238E27FC236}">
                <a16:creationId xmlns:a16="http://schemas.microsoft.com/office/drawing/2014/main" id="{FCA1D4C5-CB0D-E518-B288-4B51012803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5889171" y="1910443"/>
            <a:ext cx="3265715" cy="3037114"/>
          </a:xfrm>
          <a:prstGeom prst="rect">
            <a:avLst/>
          </a:prstGeom>
        </p:spPr>
      </p:pic>
      <p:pic>
        <p:nvPicPr>
          <p:cNvPr id="3" name="Picture 2" descr="A white burger with a black background&#10;&#10;Description automatically generated">
            <a:extLst>
              <a:ext uri="{FF2B5EF4-FFF2-40B4-BE49-F238E27FC236}">
                <a16:creationId xmlns:a16="http://schemas.microsoft.com/office/drawing/2014/main" id="{70BFD42A-013F-934B-4CAE-48883AE27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2623456" y="1910443"/>
            <a:ext cx="3265715" cy="3037114"/>
          </a:xfrm>
          <a:prstGeom prst="rect">
            <a:avLst/>
          </a:prstGeom>
        </p:spPr>
      </p:pic>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2 Whopper </a:t>
            </a:r>
            <a:r>
              <a:rPr kumimoji="0" lang="en-US" sz="2800" b="0" i="0" u="none" strike="noStrike" kern="1200" cap="none" spc="0" normalizeH="0" baseline="0" noProof="0" err="1">
                <a:ln>
                  <a:noFill/>
                </a:ln>
                <a:solidFill>
                  <a:srgbClr val="FBF4E9"/>
                </a:solidFill>
                <a:effectLst/>
                <a:uLnTx/>
                <a:uFillTx/>
                <a:latin typeface="Verdana Pro Light" panose="020B0304030504040204" pitchFamily="34" charset="0"/>
                <a:sym typeface="Verdana"/>
              </a:rPr>
              <a:t>menyer</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  </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7" name="Picture 6" descr="A black and white logo&#10;&#10;Description automatically generated">
            <a:extLst>
              <a:ext uri="{FF2B5EF4-FFF2-40B4-BE49-F238E27FC236}">
                <a16:creationId xmlns:a16="http://schemas.microsoft.com/office/drawing/2014/main" id="{45367CEF-847F-E5CE-849A-94CBD118C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5532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355" y="257908"/>
            <a:ext cx="11427319" cy="6224954"/>
          </a:xfrm>
        </p:spPr>
        <p:txBody>
          <a:bodyPr/>
          <a:lstStyle/>
          <a:p>
            <a:pPr>
              <a:lnSpc>
                <a:spcPct val="100000"/>
              </a:lnSpc>
            </a:pPr>
            <a:r>
              <a:rPr lang="nb-NO" sz="2700" b="0">
                <a:latin typeface="Verdana Pro Light" panose="020B0304030504040204" pitchFamily="34" charset="0"/>
              </a:rPr>
              <a:t>I fasteaksjonen 2023 </a:t>
            </a:r>
            <a:br>
              <a:rPr lang="nb-NO" sz="2700" b="0">
                <a:latin typeface="Verdana Pro Light" panose="020B0304030504040204" pitchFamily="34" charset="0"/>
              </a:rPr>
            </a:br>
            <a:r>
              <a:rPr lang="nb-NO" sz="2700" b="0">
                <a:latin typeface="Verdana Pro Light" panose="020B0304030504040204" pitchFamily="34" charset="0"/>
              </a:rPr>
              <a:t>samlet XXX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a:latin typeface="Verdana Pro" panose="020B0604030504040204" pitchFamily="34" charset="0"/>
              </a:rPr>
              <a:t>XXXX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 mennesker</a:t>
            </a:r>
          </a:p>
        </p:txBody>
      </p:sp>
      <p:pic>
        <p:nvPicPr>
          <p:cNvPr id="8" name="Picture 7" descr="Icon&#10;&#10;Description automatically generated">
            <a:extLst>
              <a:ext uri="{FF2B5EF4-FFF2-40B4-BE49-F238E27FC236}">
                <a16:creationId xmlns:a16="http://schemas.microsoft.com/office/drawing/2014/main" id="{E55C9A67-5463-B13A-9D3C-CAE66FA63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368" y="2597023"/>
            <a:ext cx="1678477" cy="1546723"/>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5C472160-684F-82F3-2817-78870BCE9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504" y="2266950"/>
            <a:ext cx="1699136" cy="2324099"/>
          </a:xfrm>
          <a:prstGeom prst="rect">
            <a:avLst/>
          </a:prstGeom>
        </p:spPr>
      </p:pic>
      <p:pic>
        <p:nvPicPr>
          <p:cNvPr id="2" name="Picture 1" descr="A black and white logo&#10;&#10;Description automatically generated">
            <a:extLst>
              <a:ext uri="{FF2B5EF4-FFF2-40B4-BE49-F238E27FC236}">
                <a16:creationId xmlns:a16="http://schemas.microsoft.com/office/drawing/2014/main" id="{D3A6A31F-FAC6-B7F4-705D-8B6BA1A34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37918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DB1CC-E8C8-D792-51DC-D18D58B2B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86743" y="-195031"/>
            <a:ext cx="4819101" cy="4102415"/>
          </a:xfrm>
          <a:prstGeom prst="rect">
            <a:avLst/>
          </a:prstGeom>
        </p:spPr>
      </p:pic>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438" y="403355"/>
            <a:ext cx="3025645" cy="3025645"/>
          </a:xfrm>
          <a:prstGeom prst="rect">
            <a:avLst/>
          </a:prstGeom>
        </p:spPr>
      </p:pic>
      <p:pic>
        <p:nvPicPr>
          <p:cNvPr id="3" name="Picture 2" descr="Cartoon of a hand with a purple shirt&#10;&#10;Description automatically generated">
            <a:extLst>
              <a:ext uri="{FF2B5EF4-FFF2-40B4-BE49-F238E27FC236}">
                <a16:creationId xmlns:a16="http://schemas.microsoft.com/office/drawing/2014/main" id="{FAEB2C6D-6420-8DED-5BC2-B51C22BC0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770" y="1666098"/>
            <a:ext cx="2238476" cy="5191902"/>
          </a:xfrm>
          <a:prstGeom prst="rect">
            <a:avLst/>
          </a:prstGeom>
        </p:spPr>
      </p:pic>
    </p:spTree>
    <p:extLst>
      <p:ext uri="{BB962C8B-B14F-4D97-AF65-F5344CB8AC3E}">
        <p14:creationId xmlns:p14="http://schemas.microsoft.com/office/powerpoint/2010/main" val="24233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noProof="0">
                <a:solidFill>
                  <a:srgbClr val="480E55"/>
                </a:solidFill>
                <a:latin typeface="Verdana Pro Semibold" panose="020B0704030504040204" pitchFamily="34" charset="0"/>
                <a:ea typeface="+mj-ea"/>
                <a:cs typeface="+mj-cs"/>
                <a:sym typeface="Verdana"/>
              </a:rPr>
              <a:t>AKSJONSDAG!</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134976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cTn>
                              </p:par>
                              <p:par>
                                <p:cTn id="8" presetID="9" presetClass="emph" presetSubtype="0" grpId="0" nodeType="withEffect">
                                  <p:stCondLst>
                                    <p:cond delay="0"/>
                                  </p:stCondLst>
                                  <p:childTnLst>
                                    <p:set>
                                      <p:cBhvr>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9" presetClass="emph" presetSubtype="0" nodeType="withEffect">
                                  <p:stCondLst>
                                    <p:cond delay="0"/>
                                  </p:stCondLst>
                                  <p:childTnLst>
                                    <p:set>
                                      <p:cBhvr>
                                        <p:cTn id="14" dur="indefinite"/>
                                        <p:tgtEl>
                                          <p:spTgt spid="16"/>
                                        </p:tgtEl>
                                        <p:attrNameLst>
                                          <p:attrName>style.opacity</p:attrName>
                                        </p:attrNameLst>
                                      </p:cBhvr>
                                      <p:to>
                                        <p:strVal val="0.5"/>
                                      </p:to>
                                    </p:set>
                                    <p:animEffect filter="image" prLst="opacity: 0.5">
                                      <p:cBhvr rctx="IE">
                                        <p:cTn id="15" dur="indefinite"/>
                                        <p:tgtEl>
                                          <p:spTgt spid="16"/>
                                        </p:tgtEl>
                                      </p:cBhvr>
                                    </p:animEffect>
                                  </p:childTnLst>
                                </p:cTn>
                              </p:par>
                              <p:par>
                                <p:cTn id="16" presetID="9" presetClass="emph" presetSubtype="0" grpId="0" nodeType="withEffect">
                                  <p:stCondLst>
                                    <p:cond delay="0"/>
                                  </p:stCondLst>
                                  <p:childTnLst>
                                    <p:set>
                                      <p:cBhvr>
                                        <p:cTn id="17" dur="indefinite"/>
                                        <p:tgtEl>
                                          <p:spTgt spid="2"/>
                                        </p:tgtEl>
                                        <p:attrNameLst>
                                          <p:attrName>style.opacity</p:attrName>
                                        </p:attrNameLst>
                                      </p:cBhvr>
                                      <p:to>
                                        <p:strVal val="0.5"/>
                                      </p:to>
                                    </p:set>
                                    <p:animEffect filter="image" prLst="opacity: 0.5">
                                      <p:cBhvr rctx="IE">
                                        <p:cTn id="18" dur="indefinite"/>
                                        <p:tgtEl>
                                          <p:spTgt spid="2"/>
                                        </p:tgtEl>
                                      </p:cBhvr>
                                    </p:animEffect>
                                  </p:childTnLst>
                                </p:cTn>
                              </p:par>
                              <p:par>
                                <p:cTn id="19" presetID="9" presetClass="emph" presetSubtype="0" nodeType="withEffect">
                                  <p:stCondLst>
                                    <p:cond delay="0"/>
                                  </p:stCondLst>
                                  <p:childTnLst>
                                    <p:set>
                                      <p:cBhvr>
                                        <p:cTn id="20" dur="indefinite"/>
                                        <p:tgtEl>
                                          <p:spTgt spid="22"/>
                                        </p:tgtEl>
                                        <p:attrNameLst>
                                          <p:attrName>style.opacity</p:attrName>
                                        </p:attrNameLst>
                                      </p:cBhvr>
                                      <p:to>
                                        <p:strVal val="0.5"/>
                                      </p:to>
                                    </p:set>
                                    <p:animEffect filter="image" prLst="opacity: 0.5">
                                      <p:cBhvr rctx="IE">
                                        <p:cTn id="21" dur="indefinite"/>
                                        <p:tgtEl>
                                          <p:spTgt spid="22"/>
                                        </p:tgtEl>
                                      </p:cBhvr>
                                    </p:animEffect>
                                  </p:childTnLst>
                                </p:cTn>
                              </p:par>
                              <p:par>
                                <p:cTn id="22" presetID="9" presetClass="emph" presetSubtype="0" nodeType="withEffect">
                                  <p:stCondLst>
                                    <p:cond delay="0"/>
                                  </p:stCondLst>
                                  <p:childTnLst>
                                    <p:set>
                                      <p:cBhvr>
                                        <p:cTn id="23" dur="indefinite"/>
                                        <p:tgtEl>
                                          <p:spTgt spid="12"/>
                                        </p:tgtEl>
                                        <p:attrNameLst>
                                          <p:attrName>style.opacity</p:attrName>
                                        </p:attrNameLst>
                                      </p:cBhvr>
                                      <p:to>
                                        <p:strVal val="0.5"/>
                                      </p:to>
                                    </p:set>
                                    <p:animEffect filter="image" prLst="opacity: 0.5">
                                      <p:cBhvr rctx="IE">
                                        <p:cTn id="24" dur="indefinite"/>
                                        <p:tgtEl>
                                          <p:spTgt spid="12"/>
                                        </p:tgtEl>
                                      </p:cBhvr>
                                    </p:animEffect>
                                  </p:childTnLst>
                                </p:cTn>
                              </p:par>
                              <p:par>
                                <p:cTn id="25" presetID="9" presetClass="emph" presetSubtype="0" grpId="0"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6" presetClass="emph" presetSubtype="0" fill="hold" nodeType="withEffect">
                                  <p:stCondLst>
                                    <p:cond delay="0"/>
                                  </p:stCondLst>
                                  <p:childTnLst>
                                    <p:animScale>
                                      <p:cBhvr>
                                        <p:cTn id="29" dur="2000" fill="hold"/>
                                        <p:tgtEl>
                                          <p:spTgt spid="13"/>
                                        </p:tgtEl>
                                      </p:cBhvr>
                                      <p:by x="150000" y="150000"/>
                                    </p:animScale>
                                  </p:childTnLst>
                                </p:cTn>
                              </p:par>
                              <p:par>
                                <p:cTn id="30" presetID="6" presetClass="emph" presetSubtype="0" fill="hold" grpId="0" nodeType="with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64" b="7864"/>
          <a:stretch/>
        </p:blipFill>
        <p:spPr/>
      </p:pic>
      <p:pic>
        <p:nvPicPr>
          <p:cNvPr id="2" name="Picture 1" descr="A picture containing vessel&#10;&#10;Description automatically generated">
            <a:extLst>
              <a:ext uri="{FF2B5EF4-FFF2-40B4-BE49-F238E27FC236}">
                <a16:creationId xmlns:a16="http://schemas.microsoft.com/office/drawing/2014/main" id="{13E7493D-06CB-558A-DF34-038E97E3B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22" y="310412"/>
            <a:ext cx="1130119" cy="1110342"/>
          </a:xfrm>
          <a:prstGeom prst="rect">
            <a:avLst/>
          </a:prstGeom>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BØSSEBÆRERSKOLE</a:t>
            </a:r>
            <a:endParaRPr kumimoji="0" lang="en-US" sz="44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2000" b="0">
                <a:solidFill>
                  <a:srgbClr val="480E55"/>
                </a:solidFill>
                <a:latin typeface="Verdana Pro Light" panose="020B0304030504040204" pitchFamily="34" charset="0"/>
                <a:sym typeface="Verdana"/>
              </a:rPr>
              <a:t>DETTE</a:t>
            </a:r>
            <a:r>
              <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rPr>
              <a:t> SIER DU HVIS…</a:t>
            </a: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82842" y="2032361"/>
            <a:ext cx="2719136" cy="4188940"/>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583528" y="3210739"/>
            <a:ext cx="2408321" cy="128907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306225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2" b="7812"/>
          <a:stretch/>
        </p:blipFill>
        <p:spPr/>
      </p:pic>
    </p:spTree>
    <p:extLst>
      <p:ext uri="{BB962C8B-B14F-4D97-AF65-F5344CB8AC3E}">
        <p14:creationId xmlns:p14="http://schemas.microsoft.com/office/powerpoint/2010/main" val="16527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20" name="Picture 19" descr="A cartoon of a person&#10;&#10;Description automatically generated">
            <a:extLst>
              <a:ext uri="{FF2B5EF4-FFF2-40B4-BE49-F238E27FC236}">
                <a16:creationId xmlns:a16="http://schemas.microsoft.com/office/drawing/2014/main" id="{63AD390C-8DEA-3EEC-E020-CC47BEC1224B}"/>
              </a:ext>
            </a:extLst>
          </p:cNvPr>
          <p:cNvPicPr>
            <a:picLocks noChangeAspect="1"/>
          </p:cNvPicPr>
          <p:nvPr/>
        </p:nvPicPr>
        <p:blipFill rotWithShape="1">
          <a:blip r:embed="rId3">
            <a:extLst>
              <a:ext uri="{28A0092B-C50C-407E-A947-70E740481C1C}">
                <a14:useLocalDpi xmlns:a14="http://schemas.microsoft.com/office/drawing/2010/main" val="0"/>
              </a:ext>
            </a:extLst>
          </a:blip>
          <a:srcRect l="30467" t="10278" r="28242" b="4719"/>
          <a:stretch/>
        </p:blipFill>
        <p:spPr>
          <a:xfrm>
            <a:off x="1320940" y="972005"/>
            <a:ext cx="3038503" cy="6255110"/>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rgbClr val="DED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rPr>
              <a:t>Hva går pengene til? </a:t>
            </a:r>
            <a:endParaRPr lang="en-US" sz="2400">
              <a:solidFill>
                <a:schemeClr val="tx1"/>
              </a:solidFill>
            </a:endParaRP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Hei! Vi kommer fra … menighet. Vil du støtte Kirkens Nødhjelps fasteaksjon? </a:t>
            </a:r>
            <a:endParaRPr lang="en-US"/>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bg1"/>
                </a:solidFill>
              </a:rPr>
              <a:t>Pengene går til Kirkens Nødhjelps arbeid over hele verden.</a:t>
            </a:r>
          </a:p>
        </p:txBody>
      </p:sp>
    </p:spTree>
    <p:extLst>
      <p:ext uri="{BB962C8B-B14F-4D97-AF65-F5344CB8AC3E}">
        <p14:creationId xmlns:p14="http://schemas.microsoft.com/office/powerpoint/2010/main" val="17177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81481E-6 L 0.25 4.81481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9" presetClass="emph" presetSubtype="0" grpId="1" nodeType="withEffect">
                                  <p:stCondLst>
                                    <p:cond delay="0"/>
                                  </p:stCondLst>
                                  <p:childTnLst>
                                    <p:set>
                                      <p:cBhvr>
                                        <p:cTn id="34" dur="indefinite"/>
                                        <p:tgtEl>
                                          <p:spTgt spid="22"/>
                                        </p:tgtEl>
                                        <p:attrNameLst>
                                          <p:attrName>style.opacity</p:attrName>
                                        </p:attrNameLst>
                                      </p:cBhvr>
                                      <p:to>
                                        <p:strVal val="0.2"/>
                                      </p:to>
                                    </p:set>
                                    <p:animEffect filter="image" prLst="opacity: 0.2">
                                      <p:cBhvr rctx="IE">
                                        <p:cTn id="35"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303728" y="511629"/>
            <a:ext cx="3325813" cy="6846570"/>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rgbClr val="DED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a:solidFill>
                  <a:prstClr val="black">
                    <a:lumMod val="85000"/>
                    <a:lumOff val="15000"/>
                  </a:prstClr>
                </a:solidFill>
                <a:latin typeface="Verdana Pro" panose="020B0604030504040204" pitchFamily="34" charset="0"/>
                <a:cs typeface="Arial" panose="020B0604020202020204" pitchFamily="34" charset="0"/>
                <a:sym typeface="Verdana"/>
              </a:rPr>
              <a:t>Nei takk, jeg vil ikke gi til dere.</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a:t>OK – ha en fortsatt fin kveld!</a:t>
            </a: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15390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8.33333E-7 -1.11111E-6 L 0.25 -1.11111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303728" y="368950"/>
            <a:ext cx="3395121" cy="6989249"/>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rgbClr val="DED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a:solidFill>
                  <a:prstClr val="black">
                    <a:lumMod val="85000"/>
                    <a:lumOff val="15000"/>
                  </a:prstClr>
                </a:solidFill>
                <a:latin typeface="Verdana Pro" panose="020B0604030504040204" pitchFamily="34" charset="0"/>
                <a:cs typeface="Arial" panose="020B0604020202020204" pitchFamily="34" charset="0"/>
                <a:sym typeface="Verdana"/>
              </a:rPr>
              <a:t>Tar dere vipps?</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a:t>Ja du kan </a:t>
            </a:r>
            <a:r>
              <a:rPr lang="nb-NO" err="1"/>
              <a:t>vippse</a:t>
            </a:r>
            <a:r>
              <a:rPr lang="nb-NO"/>
              <a:t> her og nå til 2426</a:t>
            </a: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0726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3.75E-6 -4.44444E-6 L 0.25 -4.44444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303728" y="368950"/>
            <a:ext cx="3395121" cy="6989249"/>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rgbClr val="DED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a:solidFill>
                  <a:prstClr val="black">
                    <a:lumMod val="85000"/>
                    <a:lumOff val="15000"/>
                  </a:prstClr>
                </a:solidFill>
                <a:latin typeface="Verdana Pro" panose="020B0604030504040204" pitchFamily="34" charset="0"/>
                <a:cs typeface="Arial" panose="020B0604020202020204" pitchFamily="34" charset="0"/>
                <a:sym typeface="Verdana"/>
              </a:rPr>
              <a:t>Har ikke tid akkurat nå.</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a:t>OK, her er en lapp, så kan du se på den når du får tid</a:t>
            </a: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934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3.75E-6 -4.44444E-6 L 0.25 -4.44444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423472" y="593889"/>
            <a:ext cx="3206536" cy="6601025"/>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13314" y="100428"/>
            <a:ext cx="3211773" cy="1594513"/>
          </a:xfrm>
          <a:prstGeom prst="wedgeEllipseCallout">
            <a:avLst/>
          </a:prstGeom>
          <a:solidFill>
            <a:srgbClr val="DED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a:solidFill>
                  <a:prstClr val="black">
                    <a:lumMod val="85000"/>
                    <a:lumOff val="15000"/>
                  </a:prstClr>
                </a:solidFill>
                <a:latin typeface="Verdana Pro" panose="020B0604030504040204" pitchFamily="34" charset="0"/>
                <a:cs typeface="Arial" panose="020B0604020202020204" pitchFamily="34" charset="0"/>
                <a:sym typeface="Verdana"/>
              </a:rPr>
              <a:t>Har ikke kontanter!</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a:t>OK – da kan du </a:t>
            </a:r>
            <a:r>
              <a:rPr lang="nb-NO" err="1"/>
              <a:t>vippse</a:t>
            </a:r>
            <a:r>
              <a:rPr lang="nb-NO"/>
              <a:t>! Eller betale på en av de måtene som står på lappen – gi en lapp.</a:t>
            </a: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538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07407E-6 L 0.25 -4.07407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BØSSEBÆRERSKOLE</a:t>
            </a:r>
            <a:endParaRPr kumimoji="0" lang="en-US" sz="44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endParaRP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82842" y="2032361"/>
            <a:ext cx="2719136" cy="4188940"/>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653102" y="3092116"/>
            <a:ext cx="3253976" cy="1687037"/>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nb-NO" sz="1800" b="0" i="0" u="none" strike="noStrike" kern="1200" cap="none" spc="0" normalizeH="0" baseline="0" noProof="0">
                <a:ln>
                  <a:noFill/>
                </a:ln>
                <a:solidFill>
                  <a:srgbClr val="FFFFFF"/>
                </a:solidFill>
                <a:effectLst/>
                <a:uLnTx/>
                <a:uFillTx/>
                <a:latin typeface="Verdana"/>
                <a:ea typeface="+mn-ea"/>
                <a:cs typeface="+mn-cs"/>
              </a:rPr>
              <a:t>Takk for at du ville støtte Kirkens Nødhjelp!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270516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58" y="4896824"/>
            <a:ext cx="1376262" cy="1376262"/>
          </a:xfrm>
          <a:prstGeom prst="rect">
            <a:avLst/>
          </a:prstGeom>
        </p:spPr>
      </p:pic>
      <p:sp>
        <p:nvSpPr>
          <p:cNvPr id="2" name="Title 2">
            <a:extLst>
              <a:ext uri="{FF2B5EF4-FFF2-40B4-BE49-F238E27FC236}">
                <a16:creationId xmlns:a16="http://schemas.microsoft.com/office/drawing/2014/main" id="{A39D64E4-1677-CC4F-3A27-DAA98E76D737}"/>
              </a:ext>
            </a:extLst>
          </p:cNvPr>
          <p:cNvSpPr txBox="1">
            <a:spLocks/>
          </p:cNvSpPr>
          <p:nvPr/>
        </p:nvSpPr>
        <p:spPr>
          <a:xfrm>
            <a:off x="853441" y="2905468"/>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3200" b="0">
                <a:latin typeface="Verdana Pro Light" panose="020B0304030504040204" pitchFamily="34" charset="0"/>
                <a:ea typeface="Verdana" panose="020B0604030504040204" pitchFamily="34" charset="0"/>
              </a:rPr>
              <a:t>Hvis pengene plutselig hadde fått så liten verdi? </a:t>
            </a:r>
          </a:p>
          <a:p>
            <a:pPr algn="ctr">
              <a:lnSpc>
                <a:spcPct val="100000"/>
              </a:lnSpc>
            </a:pPr>
            <a:r>
              <a:rPr lang="nb-NO" sz="3200" b="0">
                <a:latin typeface="Verdana Pro Light" panose="020B0304030504040204" pitchFamily="34" charset="0"/>
                <a:ea typeface="Verdana" panose="020B0604030504040204" pitchFamily="34" charset="0"/>
              </a:rPr>
              <a:t>Hva ville dere prioritert?</a:t>
            </a:r>
            <a:endParaRPr lang="nb-NO" sz="3200" b="0">
              <a:solidFill>
                <a:schemeClr val="tx1">
                  <a:lumMod val="85000"/>
                  <a:lumOff val="15000"/>
                </a:schemeClr>
              </a:solidFill>
              <a:latin typeface="Verdana Pro Light" panose="020B0304030504040204" pitchFamily="34" charset="0"/>
              <a:ea typeface="Verdana" panose="020B0604030504040204" pitchFamily="34" charset="0"/>
            </a:endParaRPr>
          </a:p>
        </p:txBody>
      </p:sp>
      <p:sp>
        <p:nvSpPr>
          <p:cNvPr id="5" name="Title 2">
            <a:extLst>
              <a:ext uri="{FF2B5EF4-FFF2-40B4-BE49-F238E27FC236}">
                <a16:creationId xmlns:a16="http://schemas.microsoft.com/office/drawing/2014/main" id="{FA67D116-C56D-B1F1-0FAD-39D264356512}"/>
              </a:ext>
            </a:extLst>
          </p:cNvPr>
          <p:cNvSpPr txBox="1">
            <a:spLocks/>
          </p:cNvSpPr>
          <p:nvPr/>
        </p:nvSpPr>
        <p:spPr>
          <a:xfrm>
            <a:off x="853441" y="2454720"/>
            <a:ext cx="11225346" cy="337268"/>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2000" b="0">
                <a:solidFill>
                  <a:schemeClr val="tx1">
                    <a:lumMod val="85000"/>
                    <a:lumOff val="15000"/>
                  </a:schemeClr>
                </a:solidFill>
                <a:latin typeface="Verdana Pro Semibold" panose="020B0704030504040204" pitchFamily="34" charset="0"/>
              </a:rPr>
              <a:t>SPØRSMÅL</a:t>
            </a:r>
          </a:p>
        </p:txBody>
      </p:sp>
    </p:spTree>
    <p:extLst>
      <p:ext uri="{BB962C8B-B14F-4D97-AF65-F5344CB8AC3E}">
        <p14:creationId xmlns:p14="http://schemas.microsoft.com/office/powerpoint/2010/main" val="1143355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b-NO" sz="2300" b="0" i="0" u="none" strike="noStrike" kern="1200" cap="none" spc="0" normalizeH="0" baseline="0" noProof="0">
              <a:ln>
                <a:noFill/>
              </a:ln>
              <a:solidFill>
                <a:srgbClr val="FFFFFF"/>
              </a:solidFill>
              <a:effectLst/>
              <a:uLnTx/>
              <a:uFillTx/>
              <a:latin typeface="Verdana Pro Light" panose="020B0304030504040204" pitchFamily="34" charset="0"/>
              <a:ea typeface="+mn-ea"/>
              <a:cs typeface="+mn-cs"/>
            </a:endParaRP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
        <p:nvSpPr>
          <p:cNvPr id="6" name="TextBox 5">
            <a:extLst>
              <a:ext uri="{FF2B5EF4-FFF2-40B4-BE49-F238E27FC236}">
                <a16:creationId xmlns:a16="http://schemas.microsoft.com/office/drawing/2014/main" id="{7D3810B3-99C2-FF10-5A47-688EBCEE51FE}"/>
              </a:ext>
            </a:extLst>
          </p:cNvPr>
          <p:cNvSpPr txBox="1"/>
          <p:nvPr/>
        </p:nvSpPr>
        <p:spPr>
          <a:xfrm>
            <a:off x="3048786" y="2180779"/>
            <a:ext cx="6094428" cy="1477328"/>
          </a:xfrm>
          <a:prstGeom prst="rect">
            <a:avLst/>
          </a:prstGeom>
          <a:noFill/>
        </p:spPr>
        <p:txBody>
          <a:bodyPr wrap="square">
            <a:spAutoFit/>
          </a:bodyPr>
          <a:lstStyle/>
          <a:p>
            <a:pPr algn="ctr"/>
            <a:r>
              <a:rPr lang="nb-NO" sz="4500" b="0">
                <a:solidFill>
                  <a:srgbClr val="FDF4E9"/>
                </a:solidFill>
                <a:latin typeface="Verdana Pro Light" panose="020B0304030504040204" pitchFamily="34" charset="0"/>
              </a:rPr>
              <a:t>Tusen takk for at</a:t>
            </a:r>
            <a:br>
              <a:rPr lang="nb-NO" sz="4500" b="0">
                <a:solidFill>
                  <a:srgbClr val="FDF4E9"/>
                </a:solidFill>
                <a:latin typeface="Verdana Pro Light" panose="020B0304030504040204" pitchFamily="34" charset="0"/>
              </a:rPr>
            </a:br>
            <a:r>
              <a:rPr lang="nb-NO" sz="4500">
                <a:solidFill>
                  <a:srgbClr val="FDF4E9"/>
                </a:solidFill>
                <a:latin typeface="+mn-lt"/>
              </a:rPr>
              <a:t>DU</a:t>
            </a:r>
            <a:r>
              <a:rPr lang="nb-NO" sz="4500" b="0">
                <a:solidFill>
                  <a:srgbClr val="FDF4E9"/>
                </a:solidFill>
                <a:latin typeface="+mn-lt"/>
              </a:rPr>
              <a:t> </a:t>
            </a:r>
            <a:r>
              <a:rPr lang="nb-NO" sz="4500" b="0">
                <a:solidFill>
                  <a:srgbClr val="FDF4E9"/>
                </a:solidFill>
                <a:latin typeface="Verdana Pro Light" panose="020B0304030504040204" pitchFamily="34" charset="0"/>
              </a:rPr>
              <a:t>er med!</a:t>
            </a:r>
            <a:endParaRPr lang="en-US" sz="4500">
              <a:solidFill>
                <a:srgbClr val="FDF4E9"/>
              </a:solidFill>
            </a:endParaRPr>
          </a:p>
        </p:txBody>
      </p:sp>
    </p:spTree>
    <p:extLst>
      <p:ext uri="{BB962C8B-B14F-4D97-AF65-F5344CB8AC3E}">
        <p14:creationId xmlns:p14="http://schemas.microsoft.com/office/powerpoint/2010/main" val="255375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tering plants in a garden&#10;&#10;Description automatically generated">
            <a:extLst>
              <a:ext uri="{FF2B5EF4-FFF2-40B4-BE49-F238E27FC236}">
                <a16:creationId xmlns:a16="http://schemas.microsoft.com/office/drawing/2014/main" id="{46AFC91A-030D-96AB-DD80-D1360583EBB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6" name="Picture 5" descr="A logo with a bird in a purple circle&#10;&#10;Description automatically generated">
            <a:extLst>
              <a:ext uri="{FF2B5EF4-FFF2-40B4-BE49-F238E27FC236}">
                <a16:creationId xmlns:a16="http://schemas.microsoft.com/office/drawing/2014/main" id="{87D60FEC-D760-C32A-5E6B-D6FB4EB0F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5958" y="220346"/>
            <a:ext cx="2787936" cy="1340925"/>
          </a:xfrm>
          <a:prstGeom prst="rect">
            <a:avLst/>
          </a:prstGeom>
        </p:spPr>
      </p:pic>
    </p:spTree>
    <p:extLst>
      <p:ext uri="{BB962C8B-B14F-4D97-AF65-F5344CB8AC3E}">
        <p14:creationId xmlns:p14="http://schemas.microsoft.com/office/powerpoint/2010/main" val="334839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32607"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62869"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61332" y="1908637"/>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27999" y="186708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738" y="1863597"/>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879" y="2029803"/>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7512" y="2301129"/>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340" y="2031024"/>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992" y="2213943"/>
            <a:ext cx="803809" cy="890167"/>
          </a:xfrm>
          <a:prstGeom prst="rect">
            <a:avLst/>
          </a:prstGeom>
        </p:spPr>
      </p:pic>
    </p:spTree>
    <p:extLst>
      <p:ext uri="{BB962C8B-B14F-4D97-AF65-F5344CB8AC3E}">
        <p14:creationId xmlns:p14="http://schemas.microsoft.com/office/powerpoint/2010/main" val="126011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6"/>
                                        </p:tgtEl>
                                      </p:cBhvr>
                                      <p:by x="150000" y="150000"/>
                                    </p:animScale>
                                  </p:childTnLst>
                                </p:cTn>
                              </p:par>
                              <p:par>
                                <p:cTn id="7" presetID="6" presetClass="emph" presetSubtype="0" fill="hold" grpId="0"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22"/>
                                        </p:tgtEl>
                                      </p:cBhvr>
                                      <p:by x="150000" y="150000"/>
                                    </p:animScale>
                                  </p:childTnLst>
                                </p:cTn>
                              </p:par>
                              <p:par>
                                <p:cTn id="15" presetID="6" presetClass="emph" presetSubtype="0" fill="hold" nodeType="withEffect">
                                  <p:stCondLst>
                                    <p:cond delay="0"/>
                                  </p:stCondLst>
                                  <p:childTnLst>
                                    <p:animScale>
                                      <p:cBhvr>
                                        <p:cTn id="16" dur="2000" fill="hold"/>
                                        <p:tgtEl>
                                          <p:spTgt spid="16"/>
                                        </p:tgtEl>
                                      </p:cBhvr>
                                      <p:by x="50000" y="50000"/>
                                    </p:animScale>
                                  </p:childTnLst>
                                </p:cTn>
                              </p:par>
                              <p:par>
                                <p:cTn id="17" presetID="6" presetClass="emph" presetSubtype="0" fill="hold" grpId="1" nodeType="withEffect">
                                  <p:stCondLst>
                                    <p:cond delay="0"/>
                                  </p:stCondLst>
                                  <p:childTnLst>
                                    <p:animScale>
                                      <p:cBhvr>
                                        <p:cTn id="18" dur="2000" fill="hold"/>
                                        <p:tgtEl>
                                          <p:spTgt spid="2"/>
                                        </p:tgtEl>
                                      </p:cBhvr>
                                      <p:by x="50000" y="50000"/>
                                    </p:animScale>
                                  </p:childTnLst>
                                </p:cTn>
                              </p:par>
                              <p:par>
                                <p:cTn id="19" presetID="9" presetClass="emph" presetSubtype="0" nodeType="withEffect">
                                  <p:stCondLst>
                                    <p:cond delay="0"/>
                                  </p:stCondLst>
                                  <p:childTnLst>
                                    <p:set>
                                      <p:cBhvr>
                                        <p:cTn id="20" dur="indefinite"/>
                                        <p:tgtEl>
                                          <p:spTgt spid="16"/>
                                        </p:tgtEl>
                                        <p:attrNameLst>
                                          <p:attrName>style.opacity</p:attrName>
                                        </p:attrNameLst>
                                      </p:cBhvr>
                                      <p:to>
                                        <p:strVal val="0.5"/>
                                      </p:to>
                                    </p:set>
                                    <p:animEffect filter="image" prLst="opacity: 0.5">
                                      <p:cBhvr rctx="IE">
                                        <p:cTn id="21" dur="indefinite"/>
                                        <p:tgtEl>
                                          <p:spTgt spid="16"/>
                                        </p:tgtEl>
                                      </p:cBhvr>
                                    </p:animEffect>
                                  </p:childTnLst>
                                </p:cTn>
                              </p:par>
                              <p:par>
                                <p:cTn id="22" presetID="9" presetClass="emph" presetSubtype="0" grpId="2" nodeType="withEffect">
                                  <p:stCondLst>
                                    <p:cond delay="0"/>
                                  </p:stCondLst>
                                  <p:childTnLst>
                                    <p:set>
                                      <p:cBhvr>
                                        <p:cTn id="23" dur="indefinite"/>
                                        <p:tgtEl>
                                          <p:spTgt spid="2"/>
                                        </p:tgtEl>
                                        <p:attrNameLst>
                                          <p:attrName>style.opacity</p:attrName>
                                        </p:attrNameLst>
                                      </p:cBhvr>
                                      <p:to>
                                        <p:strVal val="0.5"/>
                                      </p:to>
                                    </p:set>
                                    <p:animEffect filter="image" prLst="opacity: 0.5">
                                      <p:cBhvr rctx="IE">
                                        <p:cTn id="24" dur="indefinite"/>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12"/>
                                        </p:tgtEl>
                                      </p:cBhvr>
                                      <p:by x="150000" y="150000"/>
                                    </p:animScale>
                                  </p:childTnLst>
                                </p:cTn>
                              </p:par>
                              <p:par>
                                <p:cTn id="33" presetID="6" presetClass="emph" presetSubtype="0" fill="hold" grpId="1" nodeType="withEffect">
                                  <p:stCondLst>
                                    <p:cond delay="0"/>
                                  </p:stCondLst>
                                  <p:childTnLst>
                                    <p:animScale>
                                      <p:cBhvr>
                                        <p:cTn id="34" dur="2000" fill="hold"/>
                                        <p:tgtEl>
                                          <p:spTgt spid="4"/>
                                        </p:tgtEl>
                                      </p:cBhvr>
                                      <p:by x="150000" y="150000"/>
                                    </p:animScale>
                                  </p:childTnLst>
                                </p:cTn>
                              </p:par>
                              <p:par>
                                <p:cTn id="35" presetID="6" presetClass="emph" presetSubtype="0" fill="hold" nodeType="withEffect">
                                  <p:stCondLst>
                                    <p:cond delay="0"/>
                                  </p:stCondLst>
                                  <p:childTnLst>
                                    <p:animScale>
                                      <p:cBhvr>
                                        <p:cTn id="36" dur="2000" fill="hold"/>
                                        <p:tgtEl>
                                          <p:spTgt spid="22"/>
                                        </p:tgtEl>
                                      </p:cBhvr>
                                      <p:by x="50000" y="50000"/>
                                    </p:animScale>
                                  </p:childTnLst>
                                </p:cTn>
                              </p:par>
                              <p:par>
                                <p:cTn id="37" presetID="9" presetClass="emph" presetSubtype="0" nodeType="withEffect">
                                  <p:stCondLst>
                                    <p:cond delay="0"/>
                                  </p:stCondLst>
                                  <p:childTnLst>
                                    <p:set>
                                      <p:cBhvr>
                                        <p:cTn id="38" dur="indefinite"/>
                                        <p:tgtEl>
                                          <p:spTgt spid="22"/>
                                        </p:tgtEl>
                                        <p:attrNameLst>
                                          <p:attrName>style.opacity</p:attrName>
                                        </p:attrNameLst>
                                      </p:cBhvr>
                                      <p:to>
                                        <p:strVal val="0.5"/>
                                      </p:to>
                                    </p:set>
                                    <p:animEffect filter="image" prLst="opacity: 0.5">
                                      <p:cBhvr rctx="IE">
                                        <p:cTn id="39" dur="indefinite"/>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6" presetClass="emph" presetSubtype="0" fill="hold" nodeType="withEffect">
                                  <p:stCondLst>
                                    <p:cond delay="0"/>
                                  </p:stCondLst>
                                  <p:childTnLst>
                                    <p:animScale>
                                      <p:cBhvr>
                                        <p:cTn id="47" dur="2000" fill="hold"/>
                                        <p:tgtEl>
                                          <p:spTgt spid="19"/>
                                        </p:tgtEl>
                                      </p:cBhvr>
                                      <p:by x="150000" y="150000"/>
                                    </p:animScale>
                                  </p:childTnLst>
                                </p:cTn>
                              </p:par>
                              <p:par>
                                <p:cTn id="48" presetID="6" presetClass="emph" presetSubtype="0" fill="hold" grpId="1" nodeType="withEffect">
                                  <p:stCondLst>
                                    <p:cond delay="0"/>
                                  </p:stCondLst>
                                  <p:childTnLst>
                                    <p:animScale>
                                      <p:cBhvr>
                                        <p:cTn id="49" dur="2000" fill="hold"/>
                                        <p:tgtEl>
                                          <p:spTgt spid="10"/>
                                        </p:tgtEl>
                                      </p:cBhvr>
                                      <p:by x="150000" y="150000"/>
                                    </p:animScale>
                                  </p:childTnLst>
                                </p:cTn>
                              </p:par>
                              <p:par>
                                <p:cTn id="50" presetID="6" presetClass="emph" presetSubtype="0" fill="hold" nodeType="withEffect">
                                  <p:stCondLst>
                                    <p:cond delay="0"/>
                                  </p:stCondLst>
                                  <p:childTnLst>
                                    <p:animScale>
                                      <p:cBhvr>
                                        <p:cTn id="51" dur="2000" fill="hold"/>
                                        <p:tgtEl>
                                          <p:spTgt spid="12"/>
                                        </p:tgtEl>
                                      </p:cBhvr>
                                      <p:by x="50000" y="50000"/>
                                    </p:animScale>
                                  </p:childTnLst>
                                </p:cTn>
                              </p:par>
                              <p:par>
                                <p:cTn id="52" presetID="6" presetClass="emph" presetSubtype="0" fill="hold" grpId="2" nodeType="withEffect">
                                  <p:stCondLst>
                                    <p:cond delay="0"/>
                                  </p:stCondLst>
                                  <p:childTnLst>
                                    <p:animScale>
                                      <p:cBhvr>
                                        <p:cTn id="53" dur="2000" fill="hold"/>
                                        <p:tgtEl>
                                          <p:spTgt spid="4"/>
                                        </p:tgtEl>
                                      </p:cBhvr>
                                      <p:by x="50000" y="50000"/>
                                    </p:animScale>
                                  </p:childTnLst>
                                </p:cTn>
                              </p:par>
                              <p:par>
                                <p:cTn id="54" presetID="9" presetClass="emph" presetSubtype="0" nodeType="withEffect">
                                  <p:stCondLst>
                                    <p:cond delay="0"/>
                                  </p:stCondLst>
                                  <p:childTnLst>
                                    <p:set>
                                      <p:cBhvr>
                                        <p:cTn id="55" dur="indefinite"/>
                                        <p:tgtEl>
                                          <p:spTgt spid="12"/>
                                        </p:tgtEl>
                                        <p:attrNameLst>
                                          <p:attrName>style.opacity</p:attrName>
                                        </p:attrNameLst>
                                      </p:cBhvr>
                                      <p:to>
                                        <p:strVal val="0.5"/>
                                      </p:to>
                                    </p:set>
                                    <p:animEffect filter="image" prLst="opacity: 0.5">
                                      <p:cBhvr rctx="IE">
                                        <p:cTn id="56" dur="indefinite"/>
                                        <p:tgtEl>
                                          <p:spTgt spid="12"/>
                                        </p:tgtEl>
                                      </p:cBhvr>
                                    </p:animEffect>
                                  </p:childTnLst>
                                </p:cTn>
                              </p:par>
                              <p:par>
                                <p:cTn id="57" presetID="9" presetClass="emph" presetSubtype="0" grpId="3" nodeType="withEffect">
                                  <p:stCondLst>
                                    <p:cond delay="0"/>
                                  </p:stCondLst>
                                  <p:childTnLst>
                                    <p:set>
                                      <p:cBhvr>
                                        <p:cTn id="58" dur="indefinite"/>
                                        <p:tgtEl>
                                          <p:spTgt spid="4"/>
                                        </p:tgtEl>
                                        <p:attrNameLst>
                                          <p:attrName>style.opacity</p:attrName>
                                        </p:attrNameLst>
                                      </p:cBhvr>
                                      <p:to>
                                        <p:strVal val="0.5"/>
                                      </p:to>
                                    </p:set>
                                    <p:animEffect filter="image" prLst="opacity: 0.5">
                                      <p:cBhvr rctx="IE">
                                        <p:cTn id="59" dur="indefinite"/>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childTnLst>
                                </p:cTn>
                              </p:par>
                              <p:par>
                                <p:cTn id="66" presetID="6" presetClass="emph" presetSubtype="0" fill="hold" nodeType="withEffect">
                                  <p:stCondLst>
                                    <p:cond delay="0"/>
                                  </p:stCondLst>
                                  <p:childTnLst>
                                    <p:animScale>
                                      <p:cBhvr>
                                        <p:cTn id="67" dur="2000" fill="hold"/>
                                        <p:tgtEl>
                                          <p:spTgt spid="13"/>
                                        </p:tgtEl>
                                      </p:cBhvr>
                                      <p:by x="150000" y="150000"/>
                                    </p:animScale>
                                  </p:childTnLst>
                                </p:cTn>
                              </p:par>
                              <p:par>
                                <p:cTn id="68" presetID="6" presetClass="emph" presetSubtype="0" fill="hold" grpId="1" nodeType="withEffect">
                                  <p:stCondLst>
                                    <p:cond delay="0"/>
                                  </p:stCondLst>
                                  <p:childTnLst>
                                    <p:animScale>
                                      <p:cBhvr>
                                        <p:cTn id="69" dur="2000" fill="hold"/>
                                        <p:tgtEl>
                                          <p:spTgt spid="5"/>
                                        </p:tgtEl>
                                      </p:cBhvr>
                                      <p:by x="150000" y="150000"/>
                                    </p:animScale>
                                  </p:childTnLst>
                                </p:cTn>
                              </p:par>
                              <p:par>
                                <p:cTn id="70" presetID="6" presetClass="emph" presetSubtype="0" fill="hold" nodeType="withEffect">
                                  <p:stCondLst>
                                    <p:cond delay="0"/>
                                  </p:stCondLst>
                                  <p:childTnLst>
                                    <p:animScale>
                                      <p:cBhvr>
                                        <p:cTn id="71" dur="2000" fill="hold"/>
                                        <p:tgtEl>
                                          <p:spTgt spid="19"/>
                                        </p:tgtEl>
                                      </p:cBhvr>
                                      <p:by x="50000" y="50000"/>
                                    </p:animScale>
                                  </p:childTnLst>
                                </p:cTn>
                              </p:par>
                              <p:par>
                                <p:cTn id="72" presetID="6" presetClass="emph" presetSubtype="0" fill="hold" grpId="2" nodeType="withEffect">
                                  <p:stCondLst>
                                    <p:cond delay="0"/>
                                  </p:stCondLst>
                                  <p:childTnLst>
                                    <p:animScale>
                                      <p:cBhvr>
                                        <p:cTn id="73" dur="2000" fill="hold"/>
                                        <p:tgtEl>
                                          <p:spTgt spid="10"/>
                                        </p:tgtEl>
                                      </p:cBhvr>
                                      <p:by x="50000" y="50000"/>
                                    </p:animScale>
                                  </p:childTnLst>
                                </p:cTn>
                              </p:par>
                              <p:par>
                                <p:cTn id="74" presetID="9" presetClass="emph" presetSubtype="0" nodeType="withEffect">
                                  <p:stCondLst>
                                    <p:cond delay="0"/>
                                  </p:stCondLst>
                                  <p:childTnLst>
                                    <p:set>
                                      <p:cBhvr>
                                        <p:cTn id="75" dur="indefinite"/>
                                        <p:tgtEl>
                                          <p:spTgt spid="19"/>
                                        </p:tgtEl>
                                        <p:attrNameLst>
                                          <p:attrName>style.opacity</p:attrName>
                                        </p:attrNameLst>
                                      </p:cBhvr>
                                      <p:to>
                                        <p:strVal val="0.5"/>
                                      </p:to>
                                    </p:set>
                                    <p:animEffect filter="image" prLst="opacity: 0.5">
                                      <p:cBhvr rctx="IE">
                                        <p:cTn id="76" dur="indefinite"/>
                                        <p:tgtEl>
                                          <p:spTgt spid="19"/>
                                        </p:tgtEl>
                                      </p:cBhvr>
                                    </p:animEffect>
                                  </p:childTnLst>
                                </p:cTn>
                              </p:par>
                              <p:par>
                                <p:cTn id="77" presetID="9" presetClass="emph" presetSubtype="0" grpId="3" nodeType="withEffect">
                                  <p:stCondLst>
                                    <p:cond delay="0"/>
                                  </p:stCondLst>
                                  <p:childTnLst>
                                    <p:set>
                                      <p:cBhvr>
                                        <p:cTn id="78" dur="indefinite"/>
                                        <p:tgtEl>
                                          <p:spTgt spid="10"/>
                                        </p:tgtEl>
                                        <p:attrNameLst>
                                          <p:attrName>style.opacity</p:attrName>
                                        </p:attrNameLst>
                                      </p:cBhvr>
                                      <p:to>
                                        <p:strVal val="0.5"/>
                                      </p:to>
                                    </p:set>
                                    <p:animEffect filter="image" prLst="opacity: 0.5">
                                      <p:cBhvr rctx="IE">
                                        <p:cTn id="7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4" grpId="1" animBg="1"/>
      <p:bldP spid="4" grpId="2" animBg="1"/>
      <p:bldP spid="4" grpId="3" animBg="1"/>
      <p:bldP spid="5" grpId="0" animBg="1"/>
      <p:bldP spid="5"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3056470-A55A-836A-292C-673319379E74}"/>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picture containing text&#10;&#10;Description automatically generated">
            <a:extLst>
              <a:ext uri="{FF2B5EF4-FFF2-40B4-BE49-F238E27FC236}">
                <a16:creationId xmlns:a16="http://schemas.microsoft.com/office/drawing/2014/main" id="{83F59C29-4D0D-1C2D-46CD-A9C954027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7060" y="228599"/>
            <a:ext cx="983875" cy="983875"/>
          </a:xfrm>
          <a:prstGeom prst="rect">
            <a:avLst/>
          </a:prstGeom>
        </p:spPr>
      </p:pic>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2598170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banon film">
            <a:hlinkClick r:id="" action="ppaction://media"/>
            <a:extLst>
              <a:ext uri="{FF2B5EF4-FFF2-40B4-BE49-F238E27FC236}">
                <a16:creationId xmlns:a16="http://schemas.microsoft.com/office/drawing/2014/main" id="{BD1D36A7-B332-F19F-37DF-720F58997985}"/>
              </a:ext>
            </a:extLst>
          </p:cNvPr>
          <p:cNvPicPr>
            <a:picLocks noGrp="1" noChangeAspect="1"/>
          </p:cNvPicPr>
          <p:nvPr>
            <p:ph type="media"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6F5F5D-DD15-4768-1C28-0297D1E4A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8300" y="2706302"/>
            <a:ext cx="2014291" cy="1848278"/>
          </a:xfrm>
          <a:prstGeom prst="rect">
            <a:avLst/>
          </a:prstGeom>
        </p:spPr>
      </p:pic>
    </p:spTree>
    <p:extLst>
      <p:ext uri="{BB962C8B-B14F-4D97-AF65-F5344CB8AC3E}">
        <p14:creationId xmlns:p14="http://schemas.microsoft.com/office/powerpoint/2010/main" val="20848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1000"/>
                                  </p:stCondLst>
                                  <p:childTnLst>
                                    <p:cmd type="call" cmd="playFrom(0.0)">
                                      <p:cBhvr>
                                        <p:cTn id="8" dur="22442" fill="hold"/>
                                        <p:tgtEl>
                                          <p:spTgt spid="4"/>
                                        </p:tgtEl>
                                      </p:cBhvr>
                                    </p:cmd>
                                  </p:childTnLst>
                                </p:cTn>
                              </p:par>
                              <p:par>
                                <p:cTn id="9" presetID="10" presetClass="exit" presetSubtype="0" fill="hold" nodeType="withEffect">
                                  <p:stCondLst>
                                    <p:cond delay="0"/>
                                  </p:stCondLst>
                                  <p:childTnLst>
                                    <p:animEffect transition="out" filter="fade">
                                      <p:cBhvr>
                                        <p:cTn id="10" dur="5100"/>
                                        <p:tgtEl>
                                          <p:spTgt spid="3"/>
                                        </p:tgtEl>
                                      </p:cBhvr>
                                    </p:animEffect>
                                    <p:set>
                                      <p:cBhvr>
                                        <p:cTn id="11" dur="1" fill="hold">
                                          <p:stCondLst>
                                            <p:cond delay="50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163624B6-0AEB-209F-A85E-C9F6E7771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pic>
        <p:nvPicPr>
          <p:cNvPr id="13" name="Picture Placeholder 12">
            <a:extLst>
              <a:ext uri="{FF2B5EF4-FFF2-40B4-BE49-F238E27FC236}">
                <a16:creationId xmlns:a16="http://schemas.microsoft.com/office/drawing/2014/main" id="{C6D9F10D-C4F0-735E-058A-D167946CF153}"/>
              </a:ext>
            </a:extLst>
          </p:cNvPr>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rcRect t="7864" b="7864"/>
          <a:stretch/>
        </p:blipFill>
        <p:spPr>
          <a:xfrm>
            <a:off x="0" y="0"/>
            <a:ext cx="12192000" cy="685800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9FEE812-A7A2-03EB-DBA1-FAEC13FBB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445986"/>
            <a:ext cx="1694329" cy="302269"/>
          </a:xfrm>
          <a:prstGeom prst="rect">
            <a:avLst/>
          </a:prstGeom>
        </p:spPr>
      </p:pic>
    </p:spTree>
    <p:extLst>
      <p:ext uri="{BB962C8B-B14F-4D97-AF65-F5344CB8AC3E}">
        <p14:creationId xmlns:p14="http://schemas.microsoft.com/office/powerpoint/2010/main" val="350247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err="1">
                <a:solidFill>
                  <a:srgbClr val="5A0058"/>
                </a:solidFill>
                <a:latin typeface="Verdana Pro Light" panose="020B0304030504040204" pitchFamily="34" charset="0"/>
              </a:rPr>
              <a:t>Rachelle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01033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3253432D329B40888F2E61582225CD" ma:contentTypeVersion="18" ma:contentTypeDescription="Create a new document." ma:contentTypeScope="" ma:versionID="92f690a4c1633bd3cc1e9d8266d047b7">
  <xsd:schema xmlns:xsd="http://www.w3.org/2001/XMLSchema" xmlns:xs="http://www.w3.org/2001/XMLSchema" xmlns:p="http://schemas.microsoft.com/office/2006/metadata/properties" xmlns:ns2="705702eb-37c3-41bc-8198-3ebe101c3071" xmlns:ns3="324e4b01-8960-40bf-85a9-80a6ad71d602" targetNamespace="http://schemas.microsoft.com/office/2006/metadata/properties" ma:root="true" ma:fieldsID="33f1e0ed58afcf7f6507d8ce358726da" ns2:_="" ns3:_="">
    <xsd:import namespace="705702eb-37c3-41bc-8198-3ebe101c3071"/>
    <xsd:import namespace="324e4b01-8960-40bf-85a9-80a6ad71d6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702eb-37c3-41bc-8198-3ebe101c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4e4b01-8960-40bf-85a9-80a6ad71d6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ada041-59b6-4e12-a188-aff8755fa985}" ma:internalName="TaxCatchAll" ma:showField="CatchAllData" ma:web="324e4b01-8960-40bf-85a9-80a6ad71d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24e4b01-8960-40bf-85a9-80a6ad71d602" xsi:nil="true"/>
    <lcf76f155ced4ddcb4097134ff3c332f xmlns="705702eb-37c3-41bc-8198-3ebe101c30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953F243-7107-4085-9BBA-EC4E39FCB99A}">
  <ds:schemaRefs>
    <ds:schemaRef ds:uri="http://schemas.microsoft.com/sharepoint/v3/contenttype/forms"/>
  </ds:schemaRefs>
</ds:datastoreItem>
</file>

<file path=customXml/itemProps2.xml><?xml version="1.0" encoding="utf-8"?>
<ds:datastoreItem xmlns:ds="http://schemas.openxmlformats.org/officeDocument/2006/customXml" ds:itemID="{95F1DD5B-1307-4537-BF0B-4603C220EC86}">
  <ds:schemaRefs>
    <ds:schemaRef ds:uri="324e4b01-8960-40bf-85a9-80a6ad71d602"/>
    <ds:schemaRef ds:uri="705702eb-37c3-41bc-8198-3ebe101c30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2DD4DC-A0AB-4871-9B45-8E12A77FF3E6}">
  <ds:schemaRefs>
    <ds:schemaRef ds:uri="324e4b01-8960-40bf-85a9-80a6ad71d602"/>
    <ds:schemaRef ds:uri="705702eb-37c3-41bc-8198-3ebe101c30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3335</Words>
  <Application>Microsoft Office PowerPoint</Application>
  <PresentationFormat>Widescreen</PresentationFormat>
  <Paragraphs>290</Paragraphs>
  <Slides>41</Slides>
  <Notes>41</Notes>
  <HiddenSlides>0</HiddenSlides>
  <MMClips>1</MMClips>
  <ScaleCrop>false</ScaleCrop>
  <HeadingPairs>
    <vt:vector size="6" baseType="variant">
      <vt:variant>
        <vt:lpstr>Brukte skrifter</vt:lpstr>
      </vt:variant>
      <vt:variant>
        <vt:i4>15</vt:i4>
      </vt:variant>
      <vt:variant>
        <vt:lpstr>Tema</vt:lpstr>
      </vt:variant>
      <vt:variant>
        <vt:i4>4</vt:i4>
      </vt:variant>
      <vt:variant>
        <vt:lpstr>Lysbildetitler</vt:lpstr>
      </vt:variant>
      <vt:variant>
        <vt:i4>41</vt:i4>
      </vt:variant>
    </vt:vector>
  </HeadingPairs>
  <TitlesOfParts>
    <vt:vector size="60" baseType="lpstr">
      <vt:lpstr>-apple-system</vt:lpstr>
      <vt:lpstr>Arial</vt:lpstr>
      <vt:lpstr>Calibri</vt:lpstr>
      <vt:lpstr>DIN Next LT Pro</vt:lpstr>
      <vt:lpstr>DIN Next LT Pro Bold</vt:lpstr>
      <vt:lpstr>DIN Next LT Pro Light</vt:lpstr>
      <vt:lpstr>Helvetica Neue</vt:lpstr>
      <vt:lpstr>Helvetica Neue Medium</vt:lpstr>
      <vt:lpstr>Playfair Display Black</vt:lpstr>
      <vt:lpstr>Times New Roman</vt:lpstr>
      <vt:lpstr>Trebuchet MS</vt:lpstr>
      <vt:lpstr>Verdana</vt:lpstr>
      <vt:lpstr>Verdana Pro</vt:lpstr>
      <vt:lpstr>Verdana Pro Light</vt:lpstr>
      <vt:lpstr>Verdana Pro Semibold</vt:lpstr>
      <vt:lpstr>1_Office Theme</vt:lpstr>
      <vt:lpstr>2_Office Theme</vt:lpstr>
      <vt:lpstr>3_Office Theme</vt:lpstr>
      <vt:lpstr>Simple Light</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Bli med å spre Verdens Beste Nyheter 30.april!</vt:lpstr>
      <vt:lpstr>PowerPoint-presentasjon</vt:lpstr>
      <vt:lpstr>PowerPoint-presentasjon</vt:lpstr>
      <vt:lpstr>PowerPoint-presentasjon</vt:lpstr>
      <vt:lpstr>PowerPoint-presentasjon</vt:lpstr>
      <vt:lpstr>PowerPoint-presentasjon</vt:lpstr>
      <vt:lpstr>I fasteaksjonen 2023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Ventebilde (logo)</dc:title>
  <dc:creator>Maria Liholt</dc:creator>
  <cp:lastModifiedBy>Åsne Alstad Hanto</cp:lastModifiedBy>
  <cp:revision>2</cp:revision>
  <dcterms:created xsi:type="dcterms:W3CDTF">2023-10-02T10:48:40Z</dcterms:created>
  <dcterms:modified xsi:type="dcterms:W3CDTF">2024-03-04T13:44:54Z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0x010100BA3253432D329B40888F2E61582225CD</vt:lpwstr>
  </property>
  <property fmtid="{D5CDD505-2E9C-101B-9397-08002B2CF9AE}" pid="3" name="MediaServiceImageTags">
    <vt:lpwstr/>
  </property>
</Properties>
</file>